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75" r:id="rId2"/>
    <p:sldId id="276" r:id="rId3"/>
    <p:sldId id="277" r:id="rId4"/>
    <p:sldId id="278" r:id="rId5"/>
    <p:sldId id="284" r:id="rId6"/>
    <p:sldId id="283" r:id="rId7"/>
    <p:sldId id="288" r:id="rId8"/>
    <p:sldId id="289" r:id="rId9"/>
    <p:sldId id="279" r:id="rId10"/>
    <p:sldId id="287" r:id="rId11"/>
    <p:sldId id="285" r:id="rId12"/>
    <p:sldId id="282" r:id="rId13"/>
    <p:sldId id="290" r:id="rId14"/>
    <p:sldId id="291" r:id="rId15"/>
    <p:sldId id="292" r:id="rId16"/>
    <p:sldId id="293" r:id="rId17"/>
    <p:sldId id="294" r:id="rId18"/>
    <p:sldId id="286" r:id="rId19"/>
    <p:sldId id="280" r:id="rId20"/>
    <p:sldId id="271" r:id="rId21"/>
    <p:sldId id="297" r:id="rId22"/>
    <p:sldId id="26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86380" autoAdjust="0"/>
  </p:normalViewPr>
  <p:slideViewPr>
    <p:cSldViewPr>
      <p:cViewPr>
        <p:scale>
          <a:sx n="60" d="100"/>
          <a:sy n="60" d="100"/>
        </p:scale>
        <p:origin x="-155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70E8F80-0B17-4B7D-A43B-42B02B9096C5}" type="datetimeFigureOut">
              <a:rPr lang="en-US" smtClean="0"/>
              <a:pPr/>
              <a:t>9/11/2014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E54C245-6A7E-4A5E-927D-170E91246B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16E0F1-8CAC-4B31-BB19-B47D863202EB}" type="datetimeFigureOut">
              <a:rPr lang="en-US" smtClean="0"/>
              <a:pPr/>
              <a:t>9/11/2014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61B3FB-4205-43FD-8BC0-2FD41930BB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61B3FB-4205-43FD-8BC0-2FD41930BB1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61B3FB-4205-43FD-8BC0-2FD41930BB17}"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61B3FB-4205-43FD-8BC0-2FD41930BB17}"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B67F2F-BD49-46D2-A693-127457287BA6}" type="datetime1">
              <a:rPr lang="en-US" smtClean="0"/>
              <a:pPr/>
              <a:t>9/11/2014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Updated August 26, 2013</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7BBADE9-4C80-4DCE-9C7A-4D00155D02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A652DA-9705-4304-A42F-7568F38002E4}" type="datetime1">
              <a:rPr lang="en-US" smtClean="0"/>
              <a:pPr/>
              <a:t>9/11/2014</a:t>
            </a:fld>
            <a:endParaRPr lang="en-US"/>
          </a:p>
        </p:txBody>
      </p:sp>
      <p:sp>
        <p:nvSpPr>
          <p:cNvPr id="5" name="Footer Placeholder 4"/>
          <p:cNvSpPr>
            <a:spLocks noGrp="1"/>
          </p:cNvSpPr>
          <p:nvPr>
            <p:ph type="ftr" sz="quarter" idx="11"/>
          </p:nvPr>
        </p:nvSpPr>
        <p:spPr/>
        <p:txBody>
          <a:bodyPr/>
          <a:lstStyle>
            <a:extLst/>
          </a:lstStyle>
          <a:p>
            <a:r>
              <a:rPr lang="en-US" smtClean="0"/>
              <a:t>Updated August 26, 2013</a:t>
            </a:r>
            <a:endParaRPr lang="en-US"/>
          </a:p>
        </p:txBody>
      </p:sp>
      <p:sp>
        <p:nvSpPr>
          <p:cNvPr id="6" name="Slide Number Placeholder 5"/>
          <p:cNvSpPr>
            <a:spLocks noGrp="1"/>
          </p:cNvSpPr>
          <p:nvPr>
            <p:ph type="sldNum" sz="quarter" idx="12"/>
          </p:nvPr>
        </p:nvSpPr>
        <p:spPr/>
        <p:txBody>
          <a:bodyPr/>
          <a:lstStyle>
            <a:extLst/>
          </a:lstStyle>
          <a:p>
            <a:fld id="{F7BBADE9-4C80-4DCE-9C7A-4D00155D02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07BBCC-5974-4829-8D28-30EF788D30DA}" type="datetime1">
              <a:rPr lang="en-US" smtClean="0"/>
              <a:pPr/>
              <a:t>9/11/2014</a:t>
            </a:fld>
            <a:endParaRPr lang="en-US"/>
          </a:p>
        </p:txBody>
      </p:sp>
      <p:sp>
        <p:nvSpPr>
          <p:cNvPr id="5" name="Footer Placeholder 4"/>
          <p:cNvSpPr>
            <a:spLocks noGrp="1"/>
          </p:cNvSpPr>
          <p:nvPr>
            <p:ph type="ftr" sz="quarter" idx="11"/>
          </p:nvPr>
        </p:nvSpPr>
        <p:spPr/>
        <p:txBody>
          <a:bodyPr/>
          <a:lstStyle>
            <a:extLst/>
          </a:lstStyle>
          <a:p>
            <a:r>
              <a:rPr lang="en-US" smtClean="0"/>
              <a:t>Updated August 26, 2013</a:t>
            </a:r>
            <a:endParaRPr lang="en-US"/>
          </a:p>
        </p:txBody>
      </p:sp>
      <p:sp>
        <p:nvSpPr>
          <p:cNvPr id="6" name="Slide Number Placeholder 5"/>
          <p:cNvSpPr>
            <a:spLocks noGrp="1"/>
          </p:cNvSpPr>
          <p:nvPr>
            <p:ph type="sldNum" sz="quarter" idx="12"/>
          </p:nvPr>
        </p:nvSpPr>
        <p:spPr/>
        <p:txBody>
          <a:bodyPr/>
          <a:lstStyle>
            <a:extLst/>
          </a:lstStyle>
          <a:p>
            <a:fld id="{F7BBADE9-4C80-4DCE-9C7A-4D00155D02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EBC3B3-E8A9-42EA-8EC9-6CC02FACBECE}" type="datetime1">
              <a:rPr lang="en-US" smtClean="0"/>
              <a:pPr/>
              <a:t>9/11/2014</a:t>
            </a:fld>
            <a:endParaRPr lang="en-US"/>
          </a:p>
        </p:txBody>
      </p:sp>
      <p:sp>
        <p:nvSpPr>
          <p:cNvPr id="5" name="Footer Placeholder 4"/>
          <p:cNvSpPr>
            <a:spLocks noGrp="1"/>
          </p:cNvSpPr>
          <p:nvPr>
            <p:ph type="ftr" sz="quarter" idx="11"/>
          </p:nvPr>
        </p:nvSpPr>
        <p:spPr/>
        <p:txBody>
          <a:bodyPr/>
          <a:lstStyle>
            <a:extLst/>
          </a:lstStyle>
          <a:p>
            <a:r>
              <a:rPr lang="en-US" smtClean="0"/>
              <a:t>Updated August 26, 2013</a:t>
            </a:r>
            <a:endParaRPr lang="en-US"/>
          </a:p>
        </p:txBody>
      </p:sp>
      <p:sp>
        <p:nvSpPr>
          <p:cNvPr id="6" name="Slide Number Placeholder 5"/>
          <p:cNvSpPr>
            <a:spLocks noGrp="1"/>
          </p:cNvSpPr>
          <p:nvPr>
            <p:ph type="sldNum" sz="quarter" idx="12"/>
          </p:nvPr>
        </p:nvSpPr>
        <p:spPr/>
        <p:txBody>
          <a:bodyPr/>
          <a:lstStyle>
            <a:extLst/>
          </a:lstStyle>
          <a:p>
            <a:fld id="{F7BBADE9-4C80-4DCE-9C7A-4D00155D029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6C4EA7A-07E6-4216-91CF-78F427976E89}" type="datetime1">
              <a:rPr lang="en-US" smtClean="0"/>
              <a:pPr/>
              <a:t>9/11/2014</a:t>
            </a:fld>
            <a:endParaRPr lang="en-US"/>
          </a:p>
        </p:txBody>
      </p:sp>
      <p:sp>
        <p:nvSpPr>
          <p:cNvPr id="5" name="Footer Placeholder 4"/>
          <p:cNvSpPr>
            <a:spLocks noGrp="1"/>
          </p:cNvSpPr>
          <p:nvPr>
            <p:ph type="ftr" sz="quarter" idx="11"/>
          </p:nvPr>
        </p:nvSpPr>
        <p:spPr/>
        <p:txBody>
          <a:bodyPr/>
          <a:lstStyle>
            <a:extLst/>
          </a:lstStyle>
          <a:p>
            <a:r>
              <a:rPr lang="en-US" smtClean="0"/>
              <a:t>Updated August 26, 2013</a:t>
            </a:r>
            <a:endParaRPr lang="en-US"/>
          </a:p>
        </p:txBody>
      </p:sp>
      <p:sp>
        <p:nvSpPr>
          <p:cNvPr id="6" name="Slide Number Placeholder 5"/>
          <p:cNvSpPr>
            <a:spLocks noGrp="1"/>
          </p:cNvSpPr>
          <p:nvPr>
            <p:ph type="sldNum" sz="quarter" idx="12"/>
          </p:nvPr>
        </p:nvSpPr>
        <p:spPr/>
        <p:txBody>
          <a:bodyPr/>
          <a:lstStyle>
            <a:extLst/>
          </a:lstStyle>
          <a:p>
            <a:fld id="{F7BBADE9-4C80-4DCE-9C7A-4D00155D029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7513BD-B983-42F9-B99A-9DE60752E8CA}" type="datetime1">
              <a:rPr lang="en-US" smtClean="0"/>
              <a:pPr/>
              <a:t>9/11/2014</a:t>
            </a:fld>
            <a:endParaRPr lang="en-US"/>
          </a:p>
        </p:txBody>
      </p:sp>
      <p:sp>
        <p:nvSpPr>
          <p:cNvPr id="6" name="Footer Placeholder 5"/>
          <p:cNvSpPr>
            <a:spLocks noGrp="1"/>
          </p:cNvSpPr>
          <p:nvPr>
            <p:ph type="ftr" sz="quarter" idx="11"/>
          </p:nvPr>
        </p:nvSpPr>
        <p:spPr/>
        <p:txBody>
          <a:bodyPr/>
          <a:lstStyle>
            <a:extLst/>
          </a:lstStyle>
          <a:p>
            <a:r>
              <a:rPr lang="en-US" smtClean="0"/>
              <a:t>Updated August 26, 2013</a:t>
            </a:r>
            <a:endParaRPr lang="en-US"/>
          </a:p>
        </p:txBody>
      </p:sp>
      <p:sp>
        <p:nvSpPr>
          <p:cNvPr id="7" name="Slide Number Placeholder 6"/>
          <p:cNvSpPr>
            <a:spLocks noGrp="1"/>
          </p:cNvSpPr>
          <p:nvPr>
            <p:ph type="sldNum" sz="quarter" idx="12"/>
          </p:nvPr>
        </p:nvSpPr>
        <p:spPr/>
        <p:txBody>
          <a:bodyPr/>
          <a:lstStyle>
            <a:extLst/>
          </a:lstStyle>
          <a:p>
            <a:fld id="{F7BBADE9-4C80-4DCE-9C7A-4D00155D029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DED05F-1E33-4F96-A107-5D4B5772A016}" type="datetime1">
              <a:rPr lang="en-US" smtClean="0"/>
              <a:pPr/>
              <a:t>9/11/2014</a:t>
            </a:fld>
            <a:endParaRPr lang="en-US"/>
          </a:p>
        </p:txBody>
      </p:sp>
      <p:sp>
        <p:nvSpPr>
          <p:cNvPr id="8" name="Footer Placeholder 7"/>
          <p:cNvSpPr>
            <a:spLocks noGrp="1"/>
          </p:cNvSpPr>
          <p:nvPr>
            <p:ph type="ftr" sz="quarter" idx="11"/>
          </p:nvPr>
        </p:nvSpPr>
        <p:spPr/>
        <p:txBody>
          <a:bodyPr/>
          <a:lstStyle>
            <a:extLst/>
          </a:lstStyle>
          <a:p>
            <a:r>
              <a:rPr lang="en-US" smtClean="0"/>
              <a:t>Updated August 26, 2013</a:t>
            </a:r>
            <a:endParaRPr lang="en-US"/>
          </a:p>
        </p:txBody>
      </p:sp>
      <p:sp>
        <p:nvSpPr>
          <p:cNvPr id="9" name="Slide Number Placeholder 8"/>
          <p:cNvSpPr>
            <a:spLocks noGrp="1"/>
          </p:cNvSpPr>
          <p:nvPr>
            <p:ph type="sldNum" sz="quarter" idx="12"/>
          </p:nvPr>
        </p:nvSpPr>
        <p:spPr/>
        <p:txBody>
          <a:bodyPr/>
          <a:lstStyle>
            <a:extLst/>
          </a:lstStyle>
          <a:p>
            <a:fld id="{F7BBADE9-4C80-4DCE-9C7A-4D00155D02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1A2ECD0-F27F-4D79-A7B0-4F97689DC2B4}" type="datetime1">
              <a:rPr lang="en-US" smtClean="0"/>
              <a:pPr/>
              <a:t>9/11/2014</a:t>
            </a:fld>
            <a:endParaRPr lang="en-US"/>
          </a:p>
        </p:txBody>
      </p:sp>
      <p:sp>
        <p:nvSpPr>
          <p:cNvPr id="4" name="Footer Placeholder 3"/>
          <p:cNvSpPr>
            <a:spLocks noGrp="1"/>
          </p:cNvSpPr>
          <p:nvPr>
            <p:ph type="ftr" sz="quarter" idx="11"/>
          </p:nvPr>
        </p:nvSpPr>
        <p:spPr/>
        <p:txBody>
          <a:bodyPr/>
          <a:lstStyle>
            <a:extLst/>
          </a:lstStyle>
          <a:p>
            <a:r>
              <a:rPr lang="en-US" smtClean="0"/>
              <a:t>Updated August 26, 2013</a:t>
            </a:r>
            <a:endParaRPr lang="en-US"/>
          </a:p>
        </p:txBody>
      </p:sp>
      <p:sp>
        <p:nvSpPr>
          <p:cNvPr id="5" name="Slide Number Placeholder 4"/>
          <p:cNvSpPr>
            <a:spLocks noGrp="1"/>
          </p:cNvSpPr>
          <p:nvPr>
            <p:ph type="sldNum" sz="quarter" idx="12"/>
          </p:nvPr>
        </p:nvSpPr>
        <p:spPr/>
        <p:txBody>
          <a:bodyPr/>
          <a:lstStyle>
            <a:extLst/>
          </a:lstStyle>
          <a:p>
            <a:fld id="{F7BBADE9-4C80-4DCE-9C7A-4D00155D029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335899-9EEB-4431-A2EC-B0D2D328C2FF}" type="datetime1">
              <a:rPr lang="en-US" smtClean="0"/>
              <a:pPr/>
              <a:t>9/11/2014</a:t>
            </a:fld>
            <a:endParaRPr lang="en-US"/>
          </a:p>
        </p:txBody>
      </p:sp>
      <p:sp>
        <p:nvSpPr>
          <p:cNvPr id="3" name="Footer Placeholder 2"/>
          <p:cNvSpPr>
            <a:spLocks noGrp="1"/>
          </p:cNvSpPr>
          <p:nvPr>
            <p:ph type="ftr" sz="quarter" idx="11"/>
          </p:nvPr>
        </p:nvSpPr>
        <p:spPr/>
        <p:txBody>
          <a:bodyPr/>
          <a:lstStyle>
            <a:extLst/>
          </a:lstStyle>
          <a:p>
            <a:r>
              <a:rPr lang="en-US" smtClean="0"/>
              <a:t>Updated August 26, 2013</a:t>
            </a:r>
            <a:endParaRPr lang="en-US"/>
          </a:p>
        </p:txBody>
      </p:sp>
      <p:sp>
        <p:nvSpPr>
          <p:cNvPr id="4" name="Slide Number Placeholder 3"/>
          <p:cNvSpPr>
            <a:spLocks noGrp="1"/>
          </p:cNvSpPr>
          <p:nvPr>
            <p:ph type="sldNum" sz="quarter" idx="12"/>
          </p:nvPr>
        </p:nvSpPr>
        <p:spPr/>
        <p:txBody>
          <a:bodyPr/>
          <a:lstStyle>
            <a:extLst/>
          </a:lstStyle>
          <a:p>
            <a:fld id="{F7BBADE9-4C80-4DCE-9C7A-4D00155D02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A2205D9-2DCE-43C8-A624-33572B7C8ADE}" type="datetime1">
              <a:rPr lang="en-US" smtClean="0"/>
              <a:pPr/>
              <a:t>9/11/2014</a:t>
            </a:fld>
            <a:endParaRPr lang="en-US"/>
          </a:p>
        </p:txBody>
      </p:sp>
      <p:sp>
        <p:nvSpPr>
          <p:cNvPr id="6" name="Footer Placeholder 5"/>
          <p:cNvSpPr>
            <a:spLocks noGrp="1"/>
          </p:cNvSpPr>
          <p:nvPr>
            <p:ph type="ftr" sz="quarter" idx="11"/>
          </p:nvPr>
        </p:nvSpPr>
        <p:spPr/>
        <p:txBody>
          <a:bodyPr/>
          <a:lstStyle>
            <a:extLst/>
          </a:lstStyle>
          <a:p>
            <a:r>
              <a:rPr lang="en-US" smtClean="0"/>
              <a:t>Updated August 26, 2013</a:t>
            </a:r>
            <a:endParaRPr lang="en-US"/>
          </a:p>
        </p:txBody>
      </p:sp>
      <p:sp>
        <p:nvSpPr>
          <p:cNvPr id="7" name="Slide Number Placeholder 6"/>
          <p:cNvSpPr>
            <a:spLocks noGrp="1"/>
          </p:cNvSpPr>
          <p:nvPr>
            <p:ph type="sldNum" sz="quarter" idx="12"/>
          </p:nvPr>
        </p:nvSpPr>
        <p:spPr/>
        <p:txBody>
          <a:bodyPr/>
          <a:lstStyle>
            <a:extLst/>
          </a:lstStyle>
          <a:p>
            <a:fld id="{F7BBADE9-4C80-4DCE-9C7A-4D00155D02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7349E4B-E4AF-4956-9C51-499E57648346}" type="datetime1">
              <a:rPr lang="en-US" smtClean="0"/>
              <a:pPr/>
              <a:t>9/11/2014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Updated August 26, 2013</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7BBADE9-4C80-4DCE-9C7A-4D00155D029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3236880-854D-42D7-848A-985E31355C49}" type="datetime1">
              <a:rPr lang="en-US" smtClean="0"/>
              <a:pPr/>
              <a:t>9/11/2014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Updated August 26, 2013</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BBADE9-4C80-4DCE-9C7A-4D00155D02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orsyth.k12.ga.us/page/316" TargetMode="External"/><Relationship Id="rId2" Type="http://schemas.openxmlformats.org/officeDocument/2006/relationships/hyperlink" Target="http://www.forsyth.k12.ga.us/Page/6658" TargetMode="External"/><Relationship Id="rId1" Type="http://schemas.openxmlformats.org/officeDocument/2006/relationships/slideLayout" Target="../slideLayouts/slideLayout2.xml"/><Relationship Id="rId4" Type="http://schemas.openxmlformats.org/officeDocument/2006/relationships/hyperlink" Target="cummingoprc.weebly.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nsanfilippo@forsyth.k12.ga.us" TargetMode="External"/><Relationship Id="rId7" Type="http://schemas.openxmlformats.org/officeDocument/2006/relationships/hyperlink" Target="mailto:LQuinones-Caraballo@forsyth.k12.ga.us" TargetMode="External"/><Relationship Id="rId2" Type="http://schemas.openxmlformats.org/officeDocument/2006/relationships/hyperlink" Target="mailto:joprice@forsyth.k12.ga.us" TargetMode="External"/><Relationship Id="rId1" Type="http://schemas.openxmlformats.org/officeDocument/2006/relationships/slideLayout" Target="../slideLayouts/slideLayout1.xml"/><Relationship Id="rId6" Type="http://schemas.openxmlformats.org/officeDocument/2006/relationships/hyperlink" Target="mailto:mlmartin@forsyth.k12.ga.us" TargetMode="External"/><Relationship Id="rId5" Type="http://schemas.openxmlformats.org/officeDocument/2006/relationships/hyperlink" Target="mailto:kgunter@forsyth.k12.ga.us" TargetMode="External"/><Relationship Id="rId4" Type="http://schemas.openxmlformats.org/officeDocument/2006/relationships/hyperlink" Target="mailto:kcaldwell@forsyth.k12.ga.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a:xfrm>
            <a:off x="1905000" y="3962400"/>
            <a:ext cx="6400800" cy="762000"/>
          </a:xfrm>
        </p:spPr>
        <p:txBody>
          <a:bodyPr>
            <a:normAutofit/>
          </a:bodyPr>
          <a:lstStyle/>
          <a:p>
            <a:r>
              <a:rPr lang="en-US" sz="3800" b="1" dirty="0" smtClean="0">
                <a:solidFill>
                  <a:schemeClr val="tx1"/>
                </a:solidFill>
                <a:latin typeface="Comic Sans MS" pitchFamily="66" charset="0"/>
              </a:rPr>
              <a:t>2014-2015</a:t>
            </a:r>
            <a:endParaRPr lang="en-US" sz="3800" b="1" dirty="0">
              <a:solidFill>
                <a:schemeClr val="tx1"/>
              </a:solidFill>
              <a:latin typeface="Comic Sans MS" pitchFamily="66" charset="0"/>
            </a:endParaRPr>
          </a:p>
        </p:txBody>
      </p:sp>
      <p:grpSp>
        <p:nvGrpSpPr>
          <p:cNvPr id="6" name="Group 11"/>
          <p:cNvGrpSpPr/>
          <p:nvPr/>
        </p:nvGrpSpPr>
        <p:grpSpPr>
          <a:xfrm>
            <a:off x="914400" y="1524000"/>
            <a:ext cx="7569402" cy="914400"/>
            <a:chOff x="838200" y="1600200"/>
            <a:chExt cx="7569402" cy="914400"/>
          </a:xfrm>
        </p:grpSpPr>
        <p:pic>
          <p:nvPicPr>
            <p:cNvPr id="4" name="Picture 3" descr="Cumming_KinderArt.png"/>
            <p:cNvPicPr>
              <a:picLocks noChangeAspect="1"/>
            </p:cNvPicPr>
            <p:nvPr/>
          </p:nvPicPr>
          <p:blipFill>
            <a:blip r:embed="rId2" cstate="print"/>
            <a:stretch>
              <a:fillRect/>
            </a:stretch>
          </p:blipFill>
          <p:spPr>
            <a:xfrm>
              <a:off x="838200" y="1600200"/>
              <a:ext cx="3193085" cy="914400"/>
            </a:xfrm>
            <a:prstGeom prst="rect">
              <a:avLst/>
            </a:prstGeom>
          </p:spPr>
        </p:pic>
        <p:pic>
          <p:nvPicPr>
            <p:cNvPr id="5" name="Picture 4" descr="Elementary_KinderArt.png"/>
            <p:cNvPicPr>
              <a:picLocks noChangeAspect="1"/>
            </p:cNvPicPr>
            <p:nvPr/>
          </p:nvPicPr>
          <p:blipFill>
            <a:blip r:embed="rId3" cstate="print"/>
            <a:stretch>
              <a:fillRect/>
            </a:stretch>
          </p:blipFill>
          <p:spPr>
            <a:xfrm>
              <a:off x="4267200" y="1600200"/>
              <a:ext cx="4140402" cy="914400"/>
            </a:xfrm>
            <a:prstGeom prst="rect">
              <a:avLst/>
            </a:prstGeom>
          </p:spPr>
        </p:pic>
      </p:grpSp>
      <p:pic>
        <p:nvPicPr>
          <p:cNvPr id="8" name="Picture 7" descr="TodaNuestraEscu_KinderArt.png"/>
          <p:cNvPicPr>
            <a:picLocks noChangeAspect="1"/>
          </p:cNvPicPr>
          <p:nvPr/>
        </p:nvPicPr>
        <p:blipFill>
          <a:blip r:embed="rId4" cstate="print"/>
          <a:stretch>
            <a:fillRect/>
          </a:stretch>
        </p:blipFill>
        <p:spPr>
          <a:xfrm>
            <a:off x="990600" y="2667000"/>
            <a:ext cx="7426751" cy="914400"/>
          </a:xfrm>
          <a:prstGeom prst="rect">
            <a:avLst/>
          </a:prstGeom>
        </p:spPr>
      </p:pic>
      <p:sp>
        <p:nvSpPr>
          <p:cNvPr id="10" name="Footer Placeholder 9"/>
          <p:cNvSpPr>
            <a:spLocks noGrp="1"/>
          </p:cNvSpPr>
          <p:nvPr>
            <p:ph type="ftr" sz="quarter" idx="11"/>
          </p:nvPr>
        </p:nvSpPr>
        <p:spPr/>
        <p:txBody>
          <a:bodyPr/>
          <a:lstStyle/>
          <a:p>
            <a:r>
              <a:rPr lang="en-US" smtClean="0">
                <a:latin typeface="+mj-lt"/>
              </a:rPr>
              <a:t>Updated:   Sept 10, 2014</a:t>
            </a:r>
            <a:endParaRPr lang="en-US" dirty="0">
              <a:latin typeface="+mj-lt"/>
            </a:endParaRPr>
          </a:p>
        </p:txBody>
      </p:sp>
      <p:sp>
        <p:nvSpPr>
          <p:cNvPr id="11" name="Slide Number Placeholder 10"/>
          <p:cNvSpPr>
            <a:spLocks noGrp="1"/>
          </p:cNvSpPr>
          <p:nvPr>
            <p:ph type="sldNum" sz="quarter" idx="12"/>
          </p:nvPr>
        </p:nvSpPr>
        <p:spPr/>
        <p:txBody>
          <a:bodyPr/>
          <a:lstStyle/>
          <a:p>
            <a:fld id="{F7BBADE9-4C80-4DCE-9C7A-4D00155D0296}" type="slidenum">
              <a:rPr lang="en-US" smtClean="0">
                <a:latin typeface="+mj-lt"/>
              </a:rPr>
              <a:pPr/>
              <a:t>1</a:t>
            </a:fld>
            <a:endParaRPr lang="en-US"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s-UY" dirty="0" smtClean="0"/>
              <a:t>Este Plan de Titulo I impulsa el Programa de Titulo I </a:t>
            </a:r>
          </a:p>
          <a:p>
            <a:r>
              <a:rPr lang="es-UY" dirty="0" smtClean="0">
                <a:solidFill>
                  <a:srgbClr val="002060"/>
                </a:solidFill>
              </a:rPr>
              <a:t>Este equipo planificador de CES incluye: Administración, Maestros, miembros de LSC, Reacciones de los padres</a:t>
            </a:r>
          </a:p>
          <a:p>
            <a:r>
              <a:rPr lang="es-UY" dirty="0" smtClean="0"/>
              <a:t> Datos de los estudiantes se analizan para ver cuales son sus fortalezas y necesidades. </a:t>
            </a:r>
          </a:p>
          <a:p>
            <a:r>
              <a:rPr lang="es-UY" dirty="0" smtClean="0">
                <a:solidFill>
                  <a:srgbClr val="002060"/>
                </a:solidFill>
              </a:rPr>
              <a:t>Las metas a nivel escolar son creadas en base a las necesidades académicas.</a:t>
            </a:r>
          </a:p>
          <a:p>
            <a:r>
              <a:rPr lang="es-UY" dirty="0" smtClean="0"/>
              <a:t>Los recursos son patrocinados por Título I            y apoyan las metas trazadas en el Plan de Título I a nivel escolar. </a:t>
            </a:r>
            <a:endParaRPr lang="en-US" dirty="0" smtClean="0"/>
          </a:p>
        </p:txBody>
      </p:sp>
      <p:sp>
        <p:nvSpPr>
          <p:cNvPr id="9" name="Footer Placeholder 8"/>
          <p:cNvSpPr>
            <a:spLocks noGrp="1"/>
          </p:cNvSpPr>
          <p:nvPr>
            <p:ph type="ftr" sz="quarter" idx="11"/>
          </p:nvPr>
        </p:nvSpPr>
        <p:spPr/>
        <p:txBody>
          <a:bodyPr/>
          <a:lstStyle/>
          <a:p>
            <a:r>
              <a:rPr lang="en-US" dirty="0" smtClean="0"/>
              <a:t>Updated September 9, 2014</a:t>
            </a:r>
            <a:endParaRPr lang="en-US" dirty="0"/>
          </a:p>
        </p:txBody>
      </p:sp>
      <p:sp>
        <p:nvSpPr>
          <p:cNvPr id="10" name="Slide Number Placeholder 9"/>
          <p:cNvSpPr>
            <a:spLocks noGrp="1"/>
          </p:cNvSpPr>
          <p:nvPr>
            <p:ph type="sldNum" sz="quarter" idx="12"/>
          </p:nvPr>
        </p:nvSpPr>
        <p:spPr/>
        <p:txBody>
          <a:bodyPr/>
          <a:lstStyle/>
          <a:p>
            <a:fld id="{F7BBADE9-4C80-4DCE-9C7A-4D00155D0296}" type="slidenum">
              <a:rPr lang="en-US" smtClean="0"/>
              <a:pPr/>
              <a:t>10</a:t>
            </a:fld>
            <a:endParaRPr lang="en-US"/>
          </a:p>
        </p:txBody>
      </p:sp>
      <p:sp>
        <p:nvSpPr>
          <p:cNvPr id="8" name="Title 7"/>
          <p:cNvSpPr>
            <a:spLocks noGrp="1"/>
          </p:cNvSpPr>
          <p:nvPr>
            <p:ph type="title"/>
          </p:nvPr>
        </p:nvSpPr>
        <p:spPr/>
        <p:txBody>
          <a:bodyPr>
            <a:normAutofit/>
          </a:bodyPr>
          <a:lstStyle/>
          <a:p>
            <a:r>
              <a:rPr lang="en-US" dirty="0" smtClean="0">
                <a:solidFill>
                  <a:srgbClr val="002060"/>
                </a:solidFill>
              </a:rPr>
              <a:t>Plan a </a:t>
            </a:r>
            <a:r>
              <a:rPr lang="en-US" dirty="0" err="1" smtClean="0">
                <a:solidFill>
                  <a:srgbClr val="002060"/>
                </a:solidFill>
              </a:rPr>
              <a:t>Nivel</a:t>
            </a:r>
            <a:r>
              <a:rPr lang="en-US" dirty="0" smtClean="0">
                <a:solidFill>
                  <a:srgbClr val="002060"/>
                </a:solidFill>
              </a:rPr>
              <a:t> </a:t>
            </a:r>
            <a:r>
              <a:rPr lang="en-US" dirty="0" err="1" smtClean="0">
                <a:solidFill>
                  <a:srgbClr val="002060"/>
                </a:solidFill>
              </a:rPr>
              <a:t>Escolar</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s-ES" sz="2400" dirty="0" smtClean="0"/>
              <a:t>Basado en las necesidades académicas de la escuela, Cumming </a:t>
            </a:r>
            <a:r>
              <a:rPr lang="es-ES" sz="2400" dirty="0" err="1" smtClean="0"/>
              <a:t>Elementary</a:t>
            </a:r>
            <a:r>
              <a:rPr lang="es-ES" sz="2400" dirty="0" smtClean="0"/>
              <a:t> ha creado las siguientes metas para el año escolar 2013-2014: </a:t>
            </a:r>
            <a:r>
              <a:rPr lang="en-US" sz="2600" dirty="0" smtClean="0"/>
              <a:t/>
            </a:r>
            <a:br>
              <a:rPr lang="en-US" sz="2600" dirty="0" smtClean="0"/>
            </a:br>
            <a:endParaRPr lang="en-US" sz="2600" dirty="0" smtClean="0"/>
          </a:p>
          <a:p>
            <a:pPr lvl="1">
              <a:lnSpc>
                <a:spcPct val="150000"/>
              </a:lnSpc>
              <a:buFont typeface="Arial" pitchFamily="34" charset="0"/>
              <a:buChar char="•"/>
            </a:pPr>
            <a:r>
              <a:rPr lang="es-AR" sz="2600" dirty="0" smtClean="0"/>
              <a:t>Incrementar la fluidez y comprensión de la lectura</a:t>
            </a:r>
          </a:p>
          <a:p>
            <a:pPr lvl="1">
              <a:lnSpc>
                <a:spcPct val="150000"/>
              </a:lnSpc>
              <a:buFont typeface="Arial" pitchFamily="34" charset="0"/>
              <a:buChar char="•"/>
            </a:pPr>
            <a:r>
              <a:rPr lang="es-AR" sz="2600" dirty="0" smtClean="0"/>
              <a:t>Incrementar las destrezas de matemáticas en el área de resolver problemas y hacer cómputos</a:t>
            </a:r>
          </a:p>
          <a:p>
            <a:pPr lvl="1">
              <a:lnSpc>
                <a:spcPct val="150000"/>
              </a:lnSpc>
              <a:buFont typeface="Arial" pitchFamily="34" charset="0"/>
              <a:buChar char="•"/>
            </a:pPr>
            <a:r>
              <a:rPr lang="es-AR" sz="2600" dirty="0" smtClean="0"/>
              <a:t>Incrementar los logros de ciencias y estudios sociales</a:t>
            </a:r>
          </a:p>
          <a:p>
            <a:endParaRPr lang="en-US" dirty="0"/>
          </a:p>
        </p:txBody>
      </p:sp>
      <p:sp>
        <p:nvSpPr>
          <p:cNvPr id="3" name="Footer Placeholder 2"/>
          <p:cNvSpPr>
            <a:spLocks noGrp="1"/>
          </p:cNvSpPr>
          <p:nvPr>
            <p:ph type="ftr" sz="quarter" idx="11"/>
          </p:nvPr>
        </p:nvSpPr>
        <p:spPr/>
        <p:txBody>
          <a:bodyPr/>
          <a:lstStyle/>
          <a:p>
            <a:r>
              <a:rPr lang="en-US" smtClean="0"/>
              <a:t>Updated August 26, 2013</a:t>
            </a:r>
            <a:endParaRPr lang="en-US"/>
          </a:p>
        </p:txBody>
      </p:sp>
      <p:sp>
        <p:nvSpPr>
          <p:cNvPr id="4" name="Slide Number Placeholder 3"/>
          <p:cNvSpPr>
            <a:spLocks noGrp="1"/>
          </p:cNvSpPr>
          <p:nvPr>
            <p:ph type="sldNum" sz="quarter" idx="12"/>
          </p:nvPr>
        </p:nvSpPr>
        <p:spPr/>
        <p:txBody>
          <a:bodyPr/>
          <a:lstStyle/>
          <a:p>
            <a:fld id="{F7BBADE9-4C80-4DCE-9C7A-4D00155D0296}" type="slidenum">
              <a:rPr lang="en-US" smtClean="0"/>
              <a:pPr/>
              <a:t>11</a:t>
            </a:fld>
            <a:endParaRPr lang="en-US"/>
          </a:p>
        </p:txBody>
      </p:sp>
      <p:sp>
        <p:nvSpPr>
          <p:cNvPr id="5" name="Title 4"/>
          <p:cNvSpPr>
            <a:spLocks noGrp="1"/>
          </p:cNvSpPr>
          <p:nvPr>
            <p:ph type="title"/>
          </p:nvPr>
        </p:nvSpPr>
        <p:spPr/>
        <p:txBody>
          <a:bodyPr/>
          <a:lstStyle/>
          <a:p>
            <a:r>
              <a:rPr lang="es-AR" dirty="0" smtClean="0"/>
              <a:t>Objetivos Académicos </a:t>
            </a:r>
            <a:endParaRPr lang="es-A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05800" cy="4711891"/>
          </a:xfrm>
        </p:spPr>
        <p:txBody>
          <a:bodyPr>
            <a:normAutofit fontScale="70000" lnSpcReduction="20000"/>
          </a:bodyPr>
          <a:lstStyle/>
          <a:p>
            <a:r>
              <a:rPr lang="es-AR" sz="2900" b="1" dirty="0" smtClean="0"/>
              <a:t>Las Pólizas del Distrito y de la Escuela comunican las siguientes metas para promover asociaciones con todas las familias:</a:t>
            </a:r>
            <a:r>
              <a:rPr lang="es-AR" dirty="0" smtClean="0"/>
              <a:t/>
            </a:r>
            <a:br>
              <a:rPr lang="es-AR" dirty="0" smtClean="0"/>
            </a:br>
            <a:endParaRPr lang="es-AR" sz="2900" dirty="0" smtClean="0"/>
          </a:p>
          <a:p>
            <a:pPr lvl="1"/>
            <a:r>
              <a:rPr lang="es-AR" sz="2600" dirty="0" smtClean="0"/>
              <a:t>Comunicación disponible entre el distrito, escuela, y el hogar</a:t>
            </a:r>
          </a:p>
          <a:p>
            <a:pPr lvl="1"/>
            <a:endParaRPr lang="es-AR" sz="2600" dirty="0" smtClean="0"/>
          </a:p>
          <a:p>
            <a:pPr lvl="1"/>
            <a:r>
              <a:rPr lang="es-AR" sz="2600" dirty="0" smtClean="0">
                <a:solidFill>
                  <a:srgbClr val="002060"/>
                </a:solidFill>
              </a:rPr>
              <a:t>Numerosas oportunidades para que los padres se involucren en la toma de decisiones y reciban orientación en el apoyo del progreso académico de su hijo (a) en Título I.</a:t>
            </a:r>
          </a:p>
          <a:p>
            <a:pPr lvl="1">
              <a:buNone/>
            </a:pPr>
            <a:r>
              <a:rPr lang="es-AR" sz="2600" dirty="0" smtClean="0">
                <a:solidFill>
                  <a:srgbClr val="002060"/>
                </a:solidFill>
              </a:rPr>
              <a:t>    </a:t>
            </a:r>
            <a:endParaRPr lang="en-US" sz="2600" dirty="0" smtClean="0">
              <a:solidFill>
                <a:srgbClr val="002060"/>
              </a:solidFill>
            </a:endParaRPr>
          </a:p>
          <a:p>
            <a:pPr lvl="1"/>
            <a:r>
              <a:rPr lang="es-AR" sz="2600" dirty="0" smtClean="0"/>
              <a:t>Recibir comentarios continuos de los padres para satisfacer constantemente las necesidades cambiantes de todas las familias en la cual apoyan al éxito académico de su hijo (a). </a:t>
            </a:r>
            <a:r>
              <a:rPr lang="en-US" sz="2600" dirty="0" smtClean="0"/>
              <a:t/>
            </a:r>
            <a:br>
              <a:rPr lang="en-US" sz="2600" dirty="0" smtClean="0"/>
            </a:br>
            <a:endParaRPr lang="en-US" sz="2600" dirty="0" smtClean="0">
              <a:solidFill>
                <a:srgbClr val="FF0000"/>
              </a:solidFill>
            </a:endParaRPr>
          </a:p>
          <a:p>
            <a:pPr lvl="1"/>
            <a:endParaRPr lang="en-US" sz="2600" dirty="0" smtClean="0">
              <a:solidFill>
                <a:srgbClr val="FF0000"/>
              </a:solidFill>
            </a:endParaRPr>
          </a:p>
          <a:p>
            <a:r>
              <a:rPr lang="es-ES" sz="2900" dirty="0" smtClean="0">
                <a:solidFill>
                  <a:srgbClr val="002060"/>
                </a:solidFill>
              </a:rPr>
              <a:t>El Acuerdo de la Escuela-Padres-Alumnos comunica los objetivos que entre la escuela, los padres y los estudiantes intenten lograr en el éxito académico de todos.</a:t>
            </a:r>
            <a:endParaRPr lang="en-US" sz="2900" dirty="0" smtClean="0">
              <a:solidFill>
                <a:srgbClr val="002060"/>
              </a:solidFill>
            </a:endParaRPr>
          </a:p>
          <a:p>
            <a:endParaRPr lang="en-US" dirty="0"/>
          </a:p>
        </p:txBody>
      </p:sp>
      <p:sp>
        <p:nvSpPr>
          <p:cNvPr id="3" name="Footer Placeholder 2"/>
          <p:cNvSpPr>
            <a:spLocks noGrp="1"/>
          </p:cNvSpPr>
          <p:nvPr>
            <p:ph type="ftr" sz="quarter" idx="11"/>
          </p:nvPr>
        </p:nvSpPr>
        <p:spPr/>
        <p:txBody>
          <a:bodyPr/>
          <a:lstStyle/>
          <a:p>
            <a:r>
              <a:rPr lang="en-US" smtClean="0"/>
              <a:t>Updated August 26, 2013</a:t>
            </a:r>
            <a:endParaRPr lang="en-US"/>
          </a:p>
        </p:txBody>
      </p:sp>
      <p:sp>
        <p:nvSpPr>
          <p:cNvPr id="4" name="Slide Number Placeholder 3"/>
          <p:cNvSpPr>
            <a:spLocks noGrp="1"/>
          </p:cNvSpPr>
          <p:nvPr>
            <p:ph type="sldNum" sz="quarter" idx="12"/>
          </p:nvPr>
        </p:nvSpPr>
        <p:spPr/>
        <p:txBody>
          <a:bodyPr/>
          <a:lstStyle/>
          <a:p>
            <a:fld id="{F7BBADE9-4C80-4DCE-9C7A-4D00155D0296}" type="slidenum">
              <a:rPr lang="en-US" smtClean="0"/>
              <a:pPr/>
              <a:t>12</a:t>
            </a:fld>
            <a:endParaRPr lang="en-US"/>
          </a:p>
        </p:txBody>
      </p:sp>
      <p:sp>
        <p:nvSpPr>
          <p:cNvPr id="5" name="Title 4"/>
          <p:cNvSpPr>
            <a:spLocks noGrp="1"/>
          </p:cNvSpPr>
          <p:nvPr>
            <p:ph type="title"/>
          </p:nvPr>
        </p:nvSpPr>
        <p:spPr/>
        <p:txBody>
          <a:bodyPr>
            <a:normAutofit/>
          </a:bodyPr>
          <a:lstStyle/>
          <a:p>
            <a:r>
              <a:rPr lang="en-US" dirty="0" err="1" smtClean="0"/>
              <a:t>Participación</a:t>
            </a:r>
            <a:r>
              <a:rPr lang="en-US" dirty="0" smtClean="0"/>
              <a:t> de los Padres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G1Policy.png"/>
          <p:cNvPicPr>
            <a:picLocks noGrp="1" noChangeAspect="1"/>
          </p:cNvPicPr>
          <p:nvPr>
            <p:ph idx="1"/>
          </p:nvPr>
        </p:nvPicPr>
        <p:blipFill>
          <a:blip r:embed="rId2" cstate="print"/>
          <a:stretch>
            <a:fillRect/>
          </a:stretch>
        </p:blipFill>
        <p:spPr>
          <a:xfrm>
            <a:off x="0" y="-1"/>
            <a:ext cx="9144000" cy="6861101"/>
          </a:xfrm>
        </p:spPr>
      </p:pic>
      <p:sp>
        <p:nvSpPr>
          <p:cNvPr id="3" name="Footer Placeholder 2"/>
          <p:cNvSpPr>
            <a:spLocks noGrp="1"/>
          </p:cNvSpPr>
          <p:nvPr>
            <p:ph type="ftr" sz="quarter" idx="11"/>
          </p:nvPr>
        </p:nvSpPr>
        <p:spPr/>
        <p:txBody>
          <a:bodyPr/>
          <a:lstStyle/>
          <a:p>
            <a:r>
              <a:rPr lang="en-US" dirty="0" smtClean="0"/>
              <a:t>Updated September 9, 2014</a:t>
            </a:r>
            <a:endParaRPr lang="en-US" dirty="0"/>
          </a:p>
        </p:txBody>
      </p:sp>
      <p:sp>
        <p:nvSpPr>
          <p:cNvPr id="4" name="Slide Number Placeholder 3"/>
          <p:cNvSpPr>
            <a:spLocks noGrp="1"/>
          </p:cNvSpPr>
          <p:nvPr>
            <p:ph type="sldNum" sz="quarter" idx="12"/>
          </p:nvPr>
        </p:nvSpPr>
        <p:spPr/>
        <p:txBody>
          <a:bodyPr/>
          <a:lstStyle/>
          <a:p>
            <a:fld id="{F7BBADE9-4C80-4DCE-9C7A-4D00155D0296}"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Updated September 9, 2014</a:t>
            </a:r>
            <a:endParaRPr lang="en-US" dirty="0"/>
          </a:p>
        </p:txBody>
      </p:sp>
      <p:sp>
        <p:nvSpPr>
          <p:cNvPr id="3" name="Slide Number Placeholder 2"/>
          <p:cNvSpPr>
            <a:spLocks noGrp="1"/>
          </p:cNvSpPr>
          <p:nvPr>
            <p:ph type="sldNum" sz="quarter" idx="12"/>
          </p:nvPr>
        </p:nvSpPr>
        <p:spPr/>
        <p:txBody>
          <a:bodyPr/>
          <a:lstStyle/>
          <a:p>
            <a:fld id="{F7BBADE9-4C80-4DCE-9C7A-4D00155D0296}" type="slidenum">
              <a:rPr lang="en-US" smtClean="0"/>
              <a:pPr/>
              <a:t>14</a:t>
            </a:fld>
            <a:endParaRPr lang="en-US"/>
          </a:p>
        </p:txBody>
      </p:sp>
      <p:pic>
        <p:nvPicPr>
          <p:cNvPr id="5" name="Picture 4" descr="PG2Policy.png"/>
          <p:cNvPicPr>
            <a:picLocks noChangeAspect="1"/>
          </p:cNvPicPr>
          <p:nvPr/>
        </p:nvPicPr>
        <p:blipFill>
          <a:blip r:embed="rId2" cstate="print"/>
          <a:stretch>
            <a:fillRect/>
          </a:stretch>
        </p:blipFill>
        <p:spPr>
          <a:xfrm>
            <a:off x="34698" y="0"/>
            <a:ext cx="9074603"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Updated September 9, 2014</a:t>
            </a:r>
            <a:endParaRPr lang="en-US" dirty="0"/>
          </a:p>
        </p:txBody>
      </p:sp>
      <p:sp>
        <p:nvSpPr>
          <p:cNvPr id="3" name="Slide Number Placeholder 2"/>
          <p:cNvSpPr>
            <a:spLocks noGrp="1"/>
          </p:cNvSpPr>
          <p:nvPr>
            <p:ph type="sldNum" sz="quarter" idx="12"/>
          </p:nvPr>
        </p:nvSpPr>
        <p:spPr/>
        <p:txBody>
          <a:bodyPr/>
          <a:lstStyle/>
          <a:p>
            <a:fld id="{F7BBADE9-4C80-4DCE-9C7A-4D00155D0296}" type="slidenum">
              <a:rPr lang="en-US" smtClean="0"/>
              <a:pPr/>
              <a:t>15</a:t>
            </a:fld>
            <a:endParaRPr lang="en-US"/>
          </a:p>
        </p:txBody>
      </p:sp>
      <p:pic>
        <p:nvPicPr>
          <p:cNvPr id="5" name="Picture 4" descr="PG3Policy.png"/>
          <p:cNvPicPr>
            <a:picLocks noChangeAspect="1"/>
          </p:cNvPicPr>
          <p:nvPr/>
        </p:nvPicPr>
        <p:blipFill>
          <a:blip r:embed="rId2" cstate="print"/>
          <a:stretch>
            <a:fillRect/>
          </a:stretch>
        </p:blipFill>
        <p:spPr>
          <a:xfrm>
            <a:off x="0" y="10797"/>
            <a:ext cx="9144000" cy="68364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Updated September 9, 2014</a:t>
            </a:r>
            <a:endParaRPr lang="en-US" dirty="0"/>
          </a:p>
        </p:txBody>
      </p:sp>
      <p:sp>
        <p:nvSpPr>
          <p:cNvPr id="3" name="Slide Number Placeholder 2"/>
          <p:cNvSpPr>
            <a:spLocks noGrp="1"/>
          </p:cNvSpPr>
          <p:nvPr>
            <p:ph type="sldNum" sz="quarter" idx="12"/>
          </p:nvPr>
        </p:nvSpPr>
        <p:spPr/>
        <p:txBody>
          <a:bodyPr/>
          <a:lstStyle/>
          <a:p>
            <a:fld id="{F7BBADE9-4C80-4DCE-9C7A-4D00155D0296}" type="slidenum">
              <a:rPr lang="en-US" smtClean="0"/>
              <a:pPr/>
              <a:t>16</a:t>
            </a:fld>
            <a:endParaRPr lang="en-US"/>
          </a:p>
        </p:txBody>
      </p:sp>
      <p:pic>
        <p:nvPicPr>
          <p:cNvPr id="4" name="Picture 3" descr="pg1Compact.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Updated September 9, 2014</a:t>
            </a:r>
            <a:endParaRPr lang="en-US" dirty="0"/>
          </a:p>
        </p:txBody>
      </p:sp>
      <p:sp>
        <p:nvSpPr>
          <p:cNvPr id="3" name="Slide Number Placeholder 2"/>
          <p:cNvSpPr>
            <a:spLocks noGrp="1"/>
          </p:cNvSpPr>
          <p:nvPr>
            <p:ph type="sldNum" sz="quarter" idx="12"/>
          </p:nvPr>
        </p:nvSpPr>
        <p:spPr/>
        <p:txBody>
          <a:bodyPr/>
          <a:lstStyle/>
          <a:p>
            <a:fld id="{F7BBADE9-4C80-4DCE-9C7A-4D00155D0296}" type="slidenum">
              <a:rPr lang="en-US" smtClean="0"/>
              <a:pPr/>
              <a:t>17</a:t>
            </a:fld>
            <a:endParaRPr lang="en-US"/>
          </a:p>
        </p:txBody>
      </p:sp>
      <p:pic>
        <p:nvPicPr>
          <p:cNvPr id="4" name="Picture 3" descr="pg2compact.png"/>
          <p:cNvPicPr>
            <a:picLocks noChangeAspect="1"/>
          </p:cNvPicPr>
          <p:nvPr/>
        </p:nvPicPr>
        <p:blipFill>
          <a:blip r:embed="rId2" cstate="print"/>
          <a:stretch>
            <a:fillRect/>
          </a:stretch>
        </p:blipFill>
        <p:spPr>
          <a:xfrm>
            <a:off x="113284" y="11921"/>
            <a:ext cx="8917432" cy="68341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fontScale="92500" lnSpcReduction="20000"/>
          </a:bodyPr>
          <a:lstStyle/>
          <a:p>
            <a:r>
              <a:rPr lang="es-AR" sz="2600" dirty="0" smtClean="0"/>
              <a:t>Las escuelas de Título I deben apartar $$$ para proveer oportunidades de participación a los padres</a:t>
            </a:r>
          </a:p>
          <a:p>
            <a:r>
              <a:rPr lang="es-AR" sz="2600" dirty="0" smtClean="0">
                <a:solidFill>
                  <a:srgbClr val="002060"/>
                </a:solidFill>
              </a:rPr>
              <a:t>El presupuesto de la participación de los padres en Cumming </a:t>
            </a:r>
            <a:r>
              <a:rPr lang="es-AR" sz="2600" dirty="0" err="1" smtClean="0">
                <a:solidFill>
                  <a:srgbClr val="002060"/>
                </a:solidFill>
              </a:rPr>
              <a:t>Elementary</a:t>
            </a:r>
            <a:r>
              <a:rPr lang="es-AR" sz="2600" dirty="0" smtClean="0">
                <a:solidFill>
                  <a:srgbClr val="002060"/>
                </a:solidFill>
              </a:rPr>
              <a:t> está distribuido en las siguientes categorías:</a:t>
            </a:r>
          </a:p>
          <a:p>
            <a:pPr lvl="2"/>
            <a:r>
              <a:rPr lang="es-AR" sz="2400" dirty="0" smtClean="0">
                <a:solidFill>
                  <a:srgbClr val="FF0000"/>
                </a:solidFill>
              </a:rPr>
              <a:t>Recursos para Padres</a:t>
            </a:r>
          </a:p>
          <a:p>
            <a:pPr lvl="2"/>
            <a:r>
              <a:rPr lang="es-AR" sz="2400" dirty="0" smtClean="0">
                <a:solidFill>
                  <a:srgbClr val="FF0000"/>
                </a:solidFill>
              </a:rPr>
              <a:t>Material Educativo para llevar a casa</a:t>
            </a:r>
          </a:p>
          <a:p>
            <a:pPr lvl="2"/>
            <a:r>
              <a:rPr lang="es-AR" sz="2400" dirty="0" smtClean="0">
                <a:solidFill>
                  <a:srgbClr val="FF0000"/>
                </a:solidFill>
              </a:rPr>
              <a:t>Traducciones</a:t>
            </a:r>
          </a:p>
          <a:p>
            <a:pPr lvl="2"/>
            <a:r>
              <a:rPr lang="es-AR" sz="2400" dirty="0" smtClean="0">
                <a:solidFill>
                  <a:srgbClr val="FF0000"/>
                </a:solidFill>
              </a:rPr>
              <a:t>Guardería </a:t>
            </a:r>
            <a:r>
              <a:rPr lang="es-AR" sz="1900" dirty="0" smtClean="0">
                <a:solidFill>
                  <a:srgbClr val="FF0000"/>
                </a:solidFill>
              </a:rPr>
              <a:t>(cuando hay juntas especiales)</a:t>
            </a:r>
            <a:endParaRPr lang="es-AR" sz="2400" dirty="0" smtClean="0">
              <a:solidFill>
                <a:srgbClr val="FF0000"/>
              </a:solidFill>
            </a:endParaRPr>
          </a:p>
          <a:p>
            <a:r>
              <a:rPr lang="es-AR" sz="2600" dirty="0" smtClean="0"/>
              <a:t>¡</a:t>
            </a:r>
            <a:r>
              <a:rPr lang="es-AR" sz="2600" b="1" dirty="0" smtClean="0"/>
              <a:t>Apreciamos sus comentarios</a:t>
            </a:r>
            <a:r>
              <a:rPr lang="es-AR" sz="2600" i="1" dirty="0" smtClean="0"/>
              <a:t>! Por favor déjenos saber cual de los recursos le gustaría usar para mejor ayudarle a su hijo (a) a ser exitoso (a) académicamente!  </a:t>
            </a:r>
            <a:r>
              <a:rPr lang="en-US" sz="2600" dirty="0" smtClean="0"/>
              <a:t/>
            </a:r>
            <a:br>
              <a:rPr lang="en-US" sz="2600" dirty="0" smtClean="0"/>
            </a:br>
            <a:endParaRPr lang="en-US" sz="2600" dirty="0" smtClean="0"/>
          </a:p>
          <a:p>
            <a:endParaRPr lang="en-US" dirty="0"/>
          </a:p>
        </p:txBody>
      </p:sp>
      <p:sp>
        <p:nvSpPr>
          <p:cNvPr id="3" name="Footer Placeholder 2"/>
          <p:cNvSpPr>
            <a:spLocks noGrp="1"/>
          </p:cNvSpPr>
          <p:nvPr>
            <p:ph type="ftr" sz="quarter" idx="11"/>
          </p:nvPr>
        </p:nvSpPr>
        <p:spPr/>
        <p:txBody>
          <a:bodyPr/>
          <a:lstStyle/>
          <a:p>
            <a:r>
              <a:rPr lang="en-US" smtClean="0"/>
              <a:t>Updated August 26, 2013</a:t>
            </a:r>
            <a:endParaRPr lang="en-US"/>
          </a:p>
        </p:txBody>
      </p:sp>
      <p:sp>
        <p:nvSpPr>
          <p:cNvPr id="4" name="Slide Number Placeholder 3"/>
          <p:cNvSpPr>
            <a:spLocks noGrp="1"/>
          </p:cNvSpPr>
          <p:nvPr>
            <p:ph type="sldNum" sz="quarter" idx="12"/>
          </p:nvPr>
        </p:nvSpPr>
        <p:spPr/>
        <p:txBody>
          <a:bodyPr/>
          <a:lstStyle/>
          <a:p>
            <a:fld id="{F7BBADE9-4C80-4DCE-9C7A-4D00155D0296}" type="slidenum">
              <a:rPr lang="en-US" smtClean="0"/>
              <a:pPr/>
              <a:t>18</a:t>
            </a:fld>
            <a:endParaRPr lang="en-US"/>
          </a:p>
        </p:txBody>
      </p:sp>
      <p:sp>
        <p:nvSpPr>
          <p:cNvPr id="5" name="Title 4"/>
          <p:cNvSpPr>
            <a:spLocks noGrp="1"/>
          </p:cNvSpPr>
          <p:nvPr>
            <p:ph type="title"/>
          </p:nvPr>
        </p:nvSpPr>
        <p:spPr/>
        <p:txBody>
          <a:bodyPr>
            <a:normAutofit fontScale="90000"/>
          </a:bodyPr>
          <a:lstStyle/>
          <a:p>
            <a:pPr algn="ctr"/>
            <a:r>
              <a:rPr lang="es-AR" dirty="0" smtClean="0"/>
              <a:t>Fondos de Título I para la Participación de los Padres</a:t>
            </a:r>
            <a:endParaRPr lang="es-A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ccionesDeLos_KinderArt.png"/>
          <p:cNvPicPr>
            <a:picLocks noChangeAspect="1"/>
          </p:cNvPicPr>
          <p:nvPr/>
        </p:nvPicPr>
        <p:blipFill>
          <a:blip r:embed="rId3" cstate="print"/>
          <a:stretch>
            <a:fillRect/>
          </a:stretch>
        </p:blipFill>
        <p:spPr>
          <a:xfrm>
            <a:off x="609600" y="228600"/>
            <a:ext cx="7810497" cy="762000"/>
          </a:xfrm>
          <a:prstGeom prst="rect">
            <a:avLst/>
          </a:prstGeom>
        </p:spPr>
      </p:pic>
      <p:sp>
        <p:nvSpPr>
          <p:cNvPr id="6" name="Content Placeholder 5"/>
          <p:cNvSpPr txBox="1">
            <a:spLocks/>
          </p:cNvSpPr>
          <p:nvPr/>
        </p:nvSpPr>
        <p:spPr>
          <a:xfrm>
            <a:off x="762000" y="1371600"/>
            <a:ext cx="8001000" cy="502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effectLst/>
                <a:uLnTx/>
                <a:uFillTx/>
                <a:latin typeface="+mj-lt"/>
                <a:cs typeface="Kartika" pitchFamily="18" charset="0"/>
              </a:rPr>
              <a:t>Póliza de Participación de los Padres.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rPr>
              <a:t>Convenio Escuela-Padres</a:t>
            </a:r>
          </a:p>
          <a:p>
            <a:pPr marL="342900" lvl="0" indent="-342900">
              <a:spcBef>
                <a:spcPct val="20000"/>
              </a:spcBef>
              <a:buFont typeface="Arial" pitchFamily="34" charset="0"/>
              <a:buChar char="•"/>
              <a:defRPr/>
            </a:pPr>
            <a:r>
              <a:rPr lang="es-ES" sz="2400" dirty="0" smtClean="0">
                <a:latin typeface="+mj-lt"/>
                <a:cs typeface="Kartika" pitchFamily="18" charset="0"/>
              </a:rPr>
              <a:t>Solicitud Consolidada (Agencia Local de Educación Integral Plan de Mejora)</a:t>
            </a:r>
          </a:p>
          <a:p>
            <a:pPr marL="342900" lvl="0" indent="-342900">
              <a:spcBef>
                <a:spcPct val="20000"/>
              </a:spcBef>
              <a:buFont typeface="Arial" pitchFamily="34" charset="0"/>
              <a:buChar char="•"/>
              <a:defRPr/>
            </a:pPr>
            <a:r>
              <a:rPr lang="es-ES" sz="2400" b="1" dirty="0" smtClean="0">
                <a:solidFill>
                  <a:srgbClr val="002060"/>
                </a:solidFill>
                <a:latin typeface="+mj-lt"/>
                <a:cs typeface="Kartika" pitchFamily="18" charset="0"/>
              </a:rPr>
              <a:t>Encuestas de Padres* </a:t>
            </a:r>
            <a:r>
              <a:rPr lang="es-ES" sz="2400" dirty="0" smtClean="0">
                <a:solidFill>
                  <a:srgbClr val="002060"/>
                </a:solidFill>
                <a:latin typeface="+mj-lt"/>
                <a:cs typeface="Kartika" pitchFamily="18" charset="0"/>
              </a:rPr>
              <a:t>(Evaluación de Necesidades</a:t>
            </a:r>
            <a:r>
              <a:rPr lang="es-ES" sz="2400" dirty="0" smtClean="0">
                <a:latin typeface="+mj-lt"/>
                <a:cs typeface="Kartika" pitchFamily="18" charset="0"/>
              </a:rPr>
              <a:t>) </a:t>
            </a:r>
          </a:p>
          <a:p>
            <a:pPr marL="342900" lvl="0" indent="-342900">
              <a:spcBef>
                <a:spcPct val="20000"/>
              </a:spcBef>
              <a:buFont typeface="Arial" pitchFamily="34" charset="0"/>
              <a:buChar char="•"/>
              <a:defRPr/>
            </a:pPr>
            <a:r>
              <a:rPr lang="es-ES" sz="2400" dirty="0" smtClean="0">
                <a:latin typeface="+mj-lt"/>
                <a:cs typeface="Kartika" pitchFamily="18" charset="0"/>
              </a:rPr>
              <a:t>Participación de los padres, llamada Set-</a:t>
            </a:r>
            <a:r>
              <a:rPr lang="es-ES" sz="2400" dirty="0" err="1" smtClean="0">
                <a:latin typeface="+mj-lt"/>
                <a:cs typeface="Kartika" pitchFamily="18" charset="0"/>
              </a:rPr>
              <a:t>Aside</a:t>
            </a:r>
            <a:endParaRPr kumimoji="0" lang="es-ES_tradnl" sz="2400" i="0" u="none" strike="noStrike" kern="1200" cap="none" spc="0" normalizeH="0" baseline="0" noProof="0" dirty="0" smtClean="0">
              <a:ln>
                <a:noFill/>
              </a:ln>
              <a:solidFill>
                <a:srgbClr val="FF0000"/>
              </a:solidFill>
              <a:effectLst/>
              <a:uLnTx/>
              <a:uFillTx/>
              <a:latin typeface="+mj-lt"/>
              <a:cs typeface="Kartika" pitchFamily="18" charset="0"/>
            </a:endParaRPr>
          </a:p>
          <a:p>
            <a:pPr marL="342900" lvl="0" indent="-342900">
              <a:spcBef>
                <a:spcPct val="20000"/>
              </a:spcBef>
              <a:defRPr/>
            </a:pPr>
            <a:endParaRPr kumimoji="0" lang="es-ES_tradnl" sz="2400" i="0" u="none" strike="noStrike" kern="1200" cap="none" spc="0" normalizeH="0" baseline="0" noProof="0" dirty="0" smtClean="0">
              <a:ln>
                <a:noFill/>
              </a:ln>
              <a:effectLst/>
              <a:uLnTx/>
              <a:uFillTx/>
              <a:latin typeface="+mj-lt"/>
              <a:cs typeface="Kartika" pitchFamily="18" charset="0"/>
            </a:endParaRPr>
          </a:p>
          <a:p>
            <a:pPr marL="342900" lvl="0" indent="-342900">
              <a:spcBef>
                <a:spcPct val="20000"/>
              </a:spcBef>
              <a:defRPr/>
            </a:pPr>
            <a:r>
              <a:rPr lang="es-ES" sz="2400" b="1" dirty="0" smtClean="0">
                <a:latin typeface="+mj-lt"/>
                <a:cs typeface="Kartika" pitchFamily="18" charset="0"/>
              </a:rPr>
              <a:t>*</a:t>
            </a:r>
            <a:r>
              <a:rPr lang="es-ES" sz="2400" dirty="0" smtClean="0">
                <a:latin typeface="+mj-lt"/>
                <a:cs typeface="Kartika" pitchFamily="18" charset="0"/>
              </a:rPr>
              <a:t> </a:t>
            </a:r>
            <a:r>
              <a:rPr lang="es-ES" sz="2400" b="1" dirty="0" smtClean="0">
                <a:solidFill>
                  <a:srgbClr val="002060"/>
                </a:solidFill>
                <a:latin typeface="+mj-lt"/>
                <a:cs typeface="Kartika" pitchFamily="18" charset="0"/>
              </a:rPr>
              <a:t>Encuestas para obtener las reacciones de los padres por internet o por escrito.</a:t>
            </a:r>
            <a:endParaRPr kumimoji="0" lang="es-ES_tradnl" sz="2400" b="1" i="0" u="none" strike="noStrike" kern="1200" cap="none" spc="0" normalizeH="0" baseline="0" noProof="0" dirty="0" smtClean="0">
              <a:ln>
                <a:noFill/>
              </a:ln>
              <a:solidFill>
                <a:srgbClr val="002060"/>
              </a:solidFill>
              <a:effectLst/>
              <a:uLnTx/>
              <a:uFillTx/>
              <a:latin typeface="+mj-lt"/>
              <a:cs typeface="Kartika"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_tradnl" sz="2400" i="0" u="none" strike="noStrike" kern="1200" cap="none" spc="0" normalizeH="0" baseline="0" noProof="0" dirty="0" smtClean="0">
              <a:ln>
                <a:noFill/>
              </a:ln>
              <a:effectLst/>
              <a:uLnTx/>
              <a:uFillTx/>
              <a:latin typeface="Comic Sans MS" pitchFamily="66"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_tradnl" sz="2400" i="0" u="none" strike="noStrike" kern="1200" cap="none" spc="0" normalizeH="0" baseline="0" noProof="0" dirty="0">
              <a:ln>
                <a:noFill/>
              </a:ln>
              <a:effectLst/>
              <a:uLnTx/>
              <a:uFillTx/>
              <a:latin typeface="Comic Sans MS" pitchFamily="66" charset="0"/>
            </a:endParaRPr>
          </a:p>
        </p:txBody>
      </p:sp>
      <p:sp>
        <p:nvSpPr>
          <p:cNvPr id="8" name="Footer Placeholder 7"/>
          <p:cNvSpPr>
            <a:spLocks noGrp="1"/>
          </p:cNvSpPr>
          <p:nvPr>
            <p:ph type="ftr" sz="quarter" idx="11"/>
          </p:nvPr>
        </p:nvSpPr>
        <p:spPr/>
        <p:txBody>
          <a:bodyPr/>
          <a:lstStyle/>
          <a:p>
            <a:r>
              <a:rPr lang="en-US" smtClean="0"/>
              <a:t>Updated August 26, 2013</a:t>
            </a:r>
            <a:endParaRPr lang="en-US" dirty="0"/>
          </a:p>
        </p:txBody>
      </p:sp>
      <p:sp>
        <p:nvSpPr>
          <p:cNvPr id="10" name="Slide Number Placeholder 9"/>
          <p:cNvSpPr>
            <a:spLocks noGrp="1"/>
          </p:cNvSpPr>
          <p:nvPr>
            <p:ph type="sldNum" sz="quarter" idx="12"/>
          </p:nvPr>
        </p:nvSpPr>
        <p:spPr/>
        <p:txBody>
          <a:bodyPr/>
          <a:lstStyle/>
          <a:p>
            <a:fld id="{F7BBADE9-4C80-4DCE-9C7A-4D00155D029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838200" y="1143000"/>
            <a:ext cx="7467600" cy="5105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rPr>
              <a:t>Es un Programa Federal.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effectLst/>
                <a:uLnTx/>
                <a:uFillTx/>
                <a:latin typeface="+mj-lt"/>
                <a:cs typeface="Kartika" pitchFamily="18" charset="0"/>
              </a:rPr>
              <a:t>Los fondos que se reciben están basados en la población estudiantil que recibe el lonche gratuito o a precio reducido.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rPr>
              <a:t>A los estudiantes se les dan clases de acuerdo a sus necesidades académicas.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S_tradnl" sz="2400" dirty="0" smtClean="0">
                <a:latin typeface="+mj-lt"/>
                <a:cs typeface="Kartika" pitchFamily="18" charset="0"/>
              </a:rPr>
              <a:t>El programa de Título I puede ayudar a que:</a:t>
            </a:r>
          </a:p>
          <a:p>
            <a:pPr marL="800100" lvl="1" indent="-342900">
              <a:spcBef>
                <a:spcPct val="20000"/>
              </a:spcBef>
              <a:buFont typeface="Arial" pitchFamily="34" charset="0"/>
              <a:buChar char="•"/>
              <a:defRPr/>
            </a:pPr>
            <a:r>
              <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rPr>
              <a:t>Los niños</a:t>
            </a:r>
            <a:r>
              <a:rPr kumimoji="0" lang="es-ES_tradnl" sz="2400" i="0" u="none" strike="noStrike" kern="1200" cap="none" spc="0" normalizeH="0" noProof="0" dirty="0" smtClean="0">
                <a:ln>
                  <a:noFill/>
                </a:ln>
                <a:solidFill>
                  <a:srgbClr val="002060"/>
                </a:solidFill>
                <a:effectLst/>
                <a:uLnTx/>
                <a:uFillTx/>
                <a:latin typeface="+mj-lt"/>
                <a:cs typeface="Kartika" pitchFamily="18" charset="0"/>
              </a:rPr>
              <a:t> sean más exitosos en la escuela</a:t>
            </a:r>
            <a:r>
              <a:rPr kumimoji="0" lang="es-ES_tradnl" sz="2400" i="0" u="none" strike="noStrike" kern="1200" cap="none" spc="0" normalizeH="0" noProof="0" dirty="0" smtClean="0">
                <a:ln>
                  <a:noFill/>
                </a:ln>
                <a:effectLst/>
                <a:uLnTx/>
                <a:uFillTx/>
                <a:latin typeface="+mj-lt"/>
                <a:cs typeface="Kartika" pitchFamily="18" charset="0"/>
              </a:rPr>
              <a:t>.</a:t>
            </a:r>
          </a:p>
          <a:p>
            <a:pPr marL="800100" lvl="1" indent="-342900">
              <a:spcBef>
                <a:spcPct val="20000"/>
              </a:spcBef>
              <a:buFont typeface="Arial" pitchFamily="34" charset="0"/>
              <a:buChar char="•"/>
              <a:defRPr/>
            </a:pPr>
            <a:r>
              <a:rPr lang="es-ES_tradnl" sz="2400" baseline="0" dirty="0" smtClean="0">
                <a:latin typeface="+mj-lt"/>
                <a:cs typeface="Kartika" pitchFamily="18" charset="0"/>
              </a:rPr>
              <a:t>Los</a:t>
            </a:r>
            <a:r>
              <a:rPr lang="es-ES_tradnl" sz="2400" dirty="0" smtClean="0">
                <a:latin typeface="+mj-lt"/>
                <a:cs typeface="Kartika" pitchFamily="18" charset="0"/>
              </a:rPr>
              <a:t> maestros </a:t>
            </a:r>
            <a:r>
              <a:rPr lang="es-ES_tradnl" sz="2400" dirty="0" err="1" smtClean="0">
                <a:latin typeface="+mj-lt"/>
                <a:cs typeface="Kartika" pitchFamily="18" charset="0"/>
              </a:rPr>
              <a:t>entiendian</a:t>
            </a:r>
            <a:r>
              <a:rPr lang="es-ES_tradnl" sz="2400" dirty="0" smtClean="0">
                <a:latin typeface="+mj-lt"/>
                <a:cs typeface="Kartika" pitchFamily="18" charset="0"/>
              </a:rPr>
              <a:t> las necesidades y preocupaciones de los padres y estudiantes.</a:t>
            </a:r>
            <a:endPar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effectLst/>
                <a:uLnTx/>
                <a:uFillTx/>
                <a:latin typeface="+mj-lt"/>
                <a:cs typeface="Kartika" pitchFamily="18" charset="0"/>
              </a:rPr>
              <a:t>Hay dos clases de programas</a:t>
            </a:r>
            <a:r>
              <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rPr>
              <a:t>:  </a:t>
            </a:r>
            <a:r>
              <a:rPr kumimoji="0" lang="es-ES_tradnl" sz="2400" i="0" u="sng" strike="noStrike" kern="1200" cap="none" spc="0" normalizeH="0" baseline="0" noProof="0" dirty="0" smtClean="0">
                <a:ln>
                  <a:noFill/>
                </a:ln>
                <a:solidFill>
                  <a:srgbClr val="002060"/>
                </a:solidFill>
                <a:effectLst/>
                <a:uLnTx/>
                <a:uFillTx/>
                <a:latin typeface="+mj-lt"/>
                <a:cs typeface="Kartika" pitchFamily="18" charset="0"/>
              </a:rPr>
              <a:t>Señalando la Ayuda</a:t>
            </a:r>
            <a:r>
              <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rPr>
              <a:t>  </a:t>
            </a:r>
            <a:r>
              <a:rPr kumimoji="0" lang="es-ES_tradnl" sz="2400" i="0" u="none" strike="noStrike" kern="1200" cap="none" spc="0" normalizeH="0" baseline="0" noProof="0" dirty="0" smtClean="0">
                <a:ln>
                  <a:noFill/>
                </a:ln>
                <a:effectLst/>
                <a:uLnTx/>
                <a:uFillTx/>
                <a:latin typeface="+mj-lt"/>
                <a:cs typeface="Kartika" pitchFamily="18" charset="0"/>
              </a:rPr>
              <a:t>y </a:t>
            </a:r>
            <a:r>
              <a:rPr kumimoji="0" lang="es-ES_tradnl" sz="2400" i="0" u="sng" strike="noStrike" kern="1200" cap="none" spc="0" normalizeH="0" baseline="0" noProof="0" dirty="0" smtClean="0">
                <a:ln>
                  <a:noFill/>
                </a:ln>
                <a:solidFill>
                  <a:srgbClr val="002060"/>
                </a:solidFill>
                <a:effectLst/>
                <a:uLnTx/>
                <a:uFillTx/>
                <a:latin typeface="+mj-lt"/>
                <a:cs typeface="Kartika" pitchFamily="18" charset="0"/>
              </a:rPr>
              <a:t>A Nivel Escolar.</a:t>
            </a:r>
            <a:endParaRPr kumimoji="0" lang="es-ES_tradnl" sz="2400" i="0" u="sng" strike="noStrike" kern="1200" cap="none" spc="0" normalizeH="0" baseline="0" noProof="0" dirty="0">
              <a:ln>
                <a:noFill/>
              </a:ln>
              <a:solidFill>
                <a:srgbClr val="002060"/>
              </a:solidFill>
              <a:effectLst/>
              <a:uLnTx/>
              <a:uFillTx/>
              <a:latin typeface="+mj-lt"/>
              <a:cs typeface="Kartika" pitchFamily="18" charset="0"/>
            </a:endParaRPr>
          </a:p>
        </p:txBody>
      </p:sp>
      <p:pic>
        <p:nvPicPr>
          <p:cNvPr id="9" name="Picture 8" descr="QuEsTtuloI_KinderArt.png"/>
          <p:cNvPicPr>
            <a:picLocks noChangeAspect="1"/>
          </p:cNvPicPr>
          <p:nvPr/>
        </p:nvPicPr>
        <p:blipFill>
          <a:blip r:embed="rId3" cstate="print"/>
          <a:stretch>
            <a:fillRect/>
          </a:stretch>
        </p:blipFill>
        <p:spPr>
          <a:xfrm>
            <a:off x="1981200" y="381000"/>
            <a:ext cx="5282183" cy="762000"/>
          </a:xfrm>
          <a:prstGeom prst="rect">
            <a:avLst/>
          </a:prstGeom>
        </p:spPr>
      </p:pic>
      <p:sp>
        <p:nvSpPr>
          <p:cNvPr id="15" name="Footer Placeholder 14"/>
          <p:cNvSpPr>
            <a:spLocks noGrp="1"/>
          </p:cNvSpPr>
          <p:nvPr>
            <p:ph type="ftr" sz="quarter" idx="11"/>
          </p:nvPr>
        </p:nvSpPr>
        <p:spPr/>
        <p:txBody>
          <a:bodyPr/>
          <a:lstStyle/>
          <a:p>
            <a:r>
              <a:rPr lang="en-US" dirty="0" smtClean="0"/>
              <a:t>Updated August 26, 2013</a:t>
            </a:r>
            <a:endParaRPr lang="en-US" dirty="0"/>
          </a:p>
        </p:txBody>
      </p:sp>
      <p:sp>
        <p:nvSpPr>
          <p:cNvPr id="10" name="Slide Number Placeholder 9"/>
          <p:cNvSpPr>
            <a:spLocks noGrp="1"/>
          </p:cNvSpPr>
          <p:nvPr>
            <p:ph type="sldNum" sz="quarter" idx="12"/>
          </p:nvPr>
        </p:nvSpPr>
        <p:spPr/>
        <p:txBody>
          <a:bodyPr/>
          <a:lstStyle/>
          <a:p>
            <a:fld id="{F7BBADE9-4C80-4DCE-9C7A-4D00155D0296}" type="slidenum">
              <a:rPr lang="en-US" smtClean="0">
                <a:latin typeface="+mj-lt"/>
              </a:rPr>
              <a:pPr/>
              <a:t>2</a:t>
            </a:fld>
            <a:endParaRPr lang="en-US"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95400"/>
            <a:ext cx="8229600" cy="4449763"/>
          </a:xfrm>
        </p:spPr>
        <p:txBody>
          <a:bodyPr>
            <a:normAutofit fontScale="85000" lnSpcReduction="20000"/>
          </a:bodyPr>
          <a:lstStyle/>
          <a:p>
            <a:r>
              <a:rPr lang="es-AR" sz="2800" dirty="0" smtClean="0"/>
              <a:t>El derecho de </a:t>
            </a:r>
            <a:r>
              <a:rPr lang="es-AR" sz="2800" b="1" i="1" dirty="0" smtClean="0"/>
              <a:t>saber</a:t>
            </a:r>
            <a:r>
              <a:rPr lang="es-AR" sz="2800" dirty="0" smtClean="0"/>
              <a:t>:</a:t>
            </a:r>
          </a:p>
          <a:p>
            <a:pPr>
              <a:buFont typeface="Arial" pitchFamily="34" charset="0"/>
              <a:buChar char="•"/>
            </a:pPr>
            <a:r>
              <a:rPr lang="es-AR" sz="2800" dirty="0" smtClean="0"/>
              <a:t>Todos los maestros en la Escuela de Cumming </a:t>
            </a:r>
            <a:r>
              <a:rPr lang="es-AR" sz="2800" dirty="0" err="1" smtClean="0"/>
              <a:t>Elementary</a:t>
            </a:r>
            <a:r>
              <a:rPr lang="es-AR" sz="2800" dirty="0" smtClean="0"/>
              <a:t> están altamente cualificados.</a:t>
            </a:r>
          </a:p>
          <a:p>
            <a:pPr>
              <a:buFont typeface="Arial" pitchFamily="34" charset="0"/>
              <a:buChar char="•"/>
            </a:pPr>
            <a:endParaRPr lang="es-AR" sz="2800" dirty="0" smtClean="0"/>
          </a:p>
          <a:p>
            <a:r>
              <a:rPr lang="es-AR" sz="2800" dirty="0" smtClean="0"/>
              <a:t>El derecho a </a:t>
            </a:r>
            <a:r>
              <a:rPr lang="es-AR" sz="2800" b="1" i="1" dirty="0" smtClean="0"/>
              <a:t>ser</a:t>
            </a:r>
            <a:r>
              <a:rPr lang="es-AR" sz="2800" dirty="0" smtClean="0"/>
              <a:t>:</a:t>
            </a:r>
            <a:endParaRPr lang="es-AR" sz="2800" b="1" dirty="0" smtClean="0"/>
          </a:p>
          <a:p>
            <a:pPr>
              <a:buFont typeface="Arial" pitchFamily="34" charset="0"/>
              <a:buChar char="•"/>
            </a:pPr>
            <a:r>
              <a:rPr lang="es-AR" sz="2800" dirty="0" smtClean="0"/>
              <a:t>El padre/madre que se interesa en participar en Cumming </a:t>
            </a:r>
            <a:r>
              <a:rPr lang="es-AR" sz="2800" dirty="0" err="1" smtClean="0"/>
              <a:t>Elementary</a:t>
            </a:r>
            <a:endParaRPr lang="es-AR" sz="2800" dirty="0" smtClean="0"/>
          </a:p>
          <a:p>
            <a:pPr>
              <a:buFont typeface="Arial" pitchFamily="34" charset="0"/>
              <a:buChar char="•"/>
            </a:pPr>
            <a:r>
              <a:rPr lang="es-AR" sz="2800" dirty="0" smtClean="0"/>
              <a:t>La persona que toma las decisiones en la educación de su hijo (a)</a:t>
            </a:r>
          </a:p>
          <a:p>
            <a:pPr>
              <a:buFont typeface="Arial" pitchFamily="34" charset="0"/>
              <a:buChar char="•"/>
            </a:pPr>
            <a:endParaRPr lang="es-AR" sz="2800" dirty="0" smtClean="0"/>
          </a:p>
          <a:p>
            <a:r>
              <a:rPr lang="es-AR" sz="2800" dirty="0" smtClean="0"/>
              <a:t>El derecho a </a:t>
            </a:r>
            <a:r>
              <a:rPr lang="es-AR" sz="2800" b="1" i="1" dirty="0" smtClean="0"/>
              <a:t>solicitar</a:t>
            </a:r>
            <a:r>
              <a:rPr lang="es-AR" sz="2800" dirty="0" smtClean="0"/>
              <a:t>:</a:t>
            </a:r>
          </a:p>
          <a:p>
            <a:pPr>
              <a:buFont typeface="Arial" pitchFamily="34" charset="0"/>
              <a:buChar char="•"/>
            </a:pPr>
            <a:r>
              <a:rPr lang="es-AR" sz="2800" dirty="0" smtClean="0"/>
              <a:t>Conferencias entre Padres-Maestros</a:t>
            </a:r>
          </a:p>
          <a:p>
            <a:pPr>
              <a:buFont typeface="Arial" pitchFamily="34" charset="0"/>
              <a:buChar char="•"/>
            </a:pPr>
            <a:r>
              <a:rPr lang="es-AR" sz="2800" dirty="0" smtClean="0"/>
              <a:t>Reuniones para ofrecer sugerencias</a:t>
            </a:r>
            <a:endParaRPr lang="es-AR" dirty="0"/>
          </a:p>
        </p:txBody>
      </p:sp>
      <p:sp>
        <p:nvSpPr>
          <p:cNvPr id="7" name="Footer Placeholder 6"/>
          <p:cNvSpPr>
            <a:spLocks noGrp="1"/>
          </p:cNvSpPr>
          <p:nvPr>
            <p:ph type="ftr" sz="quarter" idx="11"/>
          </p:nvPr>
        </p:nvSpPr>
        <p:spPr/>
        <p:txBody>
          <a:bodyPr/>
          <a:lstStyle/>
          <a:p>
            <a:r>
              <a:rPr lang="en-US" smtClean="0"/>
              <a:t>Updated August 26, 2013</a:t>
            </a:r>
            <a:endParaRPr lang="en-US"/>
          </a:p>
        </p:txBody>
      </p:sp>
      <p:sp>
        <p:nvSpPr>
          <p:cNvPr id="8" name="Slide Number Placeholder 7"/>
          <p:cNvSpPr>
            <a:spLocks noGrp="1"/>
          </p:cNvSpPr>
          <p:nvPr>
            <p:ph type="sldNum" sz="quarter" idx="12"/>
          </p:nvPr>
        </p:nvSpPr>
        <p:spPr/>
        <p:txBody>
          <a:bodyPr/>
          <a:lstStyle/>
          <a:p>
            <a:fld id="{F7BBADE9-4C80-4DCE-9C7A-4D00155D0296}" type="slidenum">
              <a:rPr lang="en-US" smtClean="0"/>
              <a:pPr/>
              <a:t>20</a:t>
            </a:fld>
            <a:endParaRPr lang="en-US"/>
          </a:p>
        </p:txBody>
      </p:sp>
      <p:sp>
        <p:nvSpPr>
          <p:cNvPr id="10" name="Title 9"/>
          <p:cNvSpPr>
            <a:spLocks noGrp="1"/>
          </p:cNvSpPr>
          <p:nvPr>
            <p:ph type="title"/>
          </p:nvPr>
        </p:nvSpPr>
        <p:spPr/>
        <p:txBody>
          <a:bodyPr>
            <a:normAutofit/>
          </a:bodyPr>
          <a:lstStyle/>
          <a:p>
            <a:pPr algn="ctr"/>
            <a:r>
              <a:rPr lang="en-US" dirty="0" smtClean="0"/>
              <a:t>¡</a:t>
            </a:r>
            <a:r>
              <a:rPr lang="en-US" dirty="0" err="1" smtClean="0"/>
              <a:t>Usted</a:t>
            </a:r>
            <a:r>
              <a:rPr lang="en-US" dirty="0" smtClean="0"/>
              <a:t> </a:t>
            </a:r>
            <a:r>
              <a:rPr lang="en-US" dirty="0" err="1" smtClean="0"/>
              <a:t>Tiene</a:t>
            </a:r>
            <a:r>
              <a:rPr lang="en-US" dirty="0" smtClean="0"/>
              <a:t> </a:t>
            </a:r>
            <a:r>
              <a:rPr lang="en-US" dirty="0" err="1" smtClean="0"/>
              <a:t>Derechos</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s-UY" dirty="0" smtClean="0"/>
              <a:t>Página de la escuela CES </a:t>
            </a:r>
            <a:r>
              <a:rPr lang="es-UY" dirty="0" smtClean="0">
                <a:hlinkClick r:id="rId2"/>
              </a:rPr>
              <a:t>http://www.forsyth.k12.ga.us/Page/6658</a:t>
            </a:r>
            <a:endParaRPr lang="es-UY" dirty="0" smtClean="0"/>
          </a:p>
          <a:p>
            <a:r>
              <a:rPr lang="es-UY" dirty="0" smtClean="0"/>
              <a:t>A la entrada de la escuela (vestíbulo)–copias en papel </a:t>
            </a:r>
          </a:p>
          <a:p>
            <a:r>
              <a:rPr lang="es-UY" dirty="0" smtClean="0"/>
              <a:t>Vía Email/teléfono </a:t>
            </a:r>
          </a:p>
          <a:p>
            <a:r>
              <a:rPr lang="es-UY" dirty="0" smtClean="0"/>
              <a:t>Forsyth County página-web </a:t>
            </a:r>
          </a:p>
          <a:p>
            <a:pPr>
              <a:buNone/>
            </a:pPr>
            <a:r>
              <a:rPr lang="es-UY" dirty="0" smtClean="0"/>
              <a:t>	</a:t>
            </a:r>
            <a:r>
              <a:rPr lang="es-UY" dirty="0" smtClean="0">
                <a:hlinkClick r:id="rId3"/>
              </a:rPr>
              <a:t>http://www.forsyth.k12.ga.us/page/316</a:t>
            </a:r>
            <a:endParaRPr lang="es-UY" dirty="0" smtClean="0"/>
          </a:p>
          <a:p>
            <a:r>
              <a:rPr lang="es-UY" dirty="0" smtClean="0"/>
              <a:t>Centro de Recursos para Padres En-línea </a:t>
            </a:r>
            <a:br>
              <a:rPr lang="es-UY" dirty="0" smtClean="0"/>
            </a:br>
            <a:r>
              <a:rPr lang="es-UY" dirty="0" smtClean="0">
                <a:hlinkClick r:id="rId4" action="ppaction://hlinkfile"/>
              </a:rPr>
              <a:t>cummingoprc.weebly.com</a:t>
            </a:r>
            <a:endParaRPr lang="es-UY" dirty="0" smtClean="0"/>
          </a:p>
          <a:p>
            <a:pPr>
              <a:buNone/>
            </a:pPr>
            <a:endParaRPr lang="en-US" dirty="0">
              <a:latin typeface="Comic Sans MS" pitchFamily="66" charset="0"/>
            </a:endParaRPr>
          </a:p>
        </p:txBody>
      </p:sp>
      <p:sp>
        <p:nvSpPr>
          <p:cNvPr id="8" name="Footer Placeholder 7"/>
          <p:cNvSpPr>
            <a:spLocks noGrp="1"/>
          </p:cNvSpPr>
          <p:nvPr>
            <p:ph type="ftr" sz="quarter" idx="11"/>
          </p:nvPr>
        </p:nvSpPr>
        <p:spPr/>
        <p:txBody>
          <a:bodyPr/>
          <a:lstStyle/>
          <a:p>
            <a:r>
              <a:rPr lang="en-US" dirty="0" smtClean="0"/>
              <a:t>Updated September 9, 2014</a:t>
            </a:r>
            <a:endParaRPr lang="en-US" dirty="0"/>
          </a:p>
        </p:txBody>
      </p:sp>
      <p:sp>
        <p:nvSpPr>
          <p:cNvPr id="9" name="Slide Number Placeholder 8"/>
          <p:cNvSpPr>
            <a:spLocks noGrp="1"/>
          </p:cNvSpPr>
          <p:nvPr>
            <p:ph type="sldNum" sz="quarter" idx="12"/>
          </p:nvPr>
        </p:nvSpPr>
        <p:spPr/>
        <p:txBody>
          <a:bodyPr/>
          <a:lstStyle/>
          <a:p>
            <a:fld id="{F7BBADE9-4C80-4DCE-9C7A-4D00155D0296}" type="slidenum">
              <a:rPr lang="en-US" smtClean="0"/>
              <a:pPr/>
              <a:t>21</a:t>
            </a:fld>
            <a:endParaRPr lang="en-US"/>
          </a:p>
        </p:txBody>
      </p:sp>
      <p:sp>
        <p:nvSpPr>
          <p:cNvPr id="11" name="Title 10"/>
          <p:cNvSpPr>
            <a:spLocks noGrp="1"/>
          </p:cNvSpPr>
          <p:nvPr>
            <p:ph type="title"/>
          </p:nvPr>
        </p:nvSpPr>
        <p:spPr>
          <a:xfrm>
            <a:off x="609600" y="274638"/>
            <a:ext cx="8077200" cy="1143000"/>
          </a:xfrm>
        </p:spPr>
        <p:txBody>
          <a:bodyPr>
            <a:normAutofit/>
          </a:bodyPr>
          <a:lstStyle/>
          <a:p>
            <a:r>
              <a:rPr lang="es-UY" dirty="0" smtClean="0"/>
              <a:t>Necesita más información?</a:t>
            </a:r>
            <a:endParaRPr lang="es-UY"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8200" y="1447800"/>
            <a:ext cx="3733800" cy="2667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j-ea"/>
                <a:cs typeface="+mj-cs"/>
              </a:rPr>
              <a:t>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1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ea typeface="+mj-ea"/>
                <a:cs typeface="+mj-cs"/>
              </a:rPr>
              <a:t>Jody Price</a:t>
            </a:r>
            <a:r>
              <a:rPr kumimoji="0" lang="en-US" b="0" i="0" u="none" strike="noStrike" kern="1200" cap="none" spc="0" normalizeH="0" baseline="0" noProof="0" dirty="0" smtClean="0">
                <a:ln>
                  <a:noFill/>
                </a:ln>
                <a:solidFill>
                  <a:schemeClr val="tx1"/>
                </a:solidFill>
                <a:effectLst/>
                <a:uLnTx/>
                <a:uFillTx/>
                <a:ea typeface="+mj-ea"/>
                <a:cs typeface="+mj-cs"/>
              </a:rPr>
              <a:t/>
            </a:r>
            <a:br>
              <a:rPr kumimoji="0" lang="en-US" b="0" i="0" u="none" strike="noStrike" kern="1200" cap="none" spc="0" normalizeH="0" baseline="0" noProof="0" dirty="0" smtClean="0">
                <a:ln>
                  <a:noFill/>
                </a:ln>
                <a:solidFill>
                  <a:schemeClr val="tx1"/>
                </a:solidFill>
                <a:effectLst/>
                <a:uLnTx/>
                <a:uFillTx/>
                <a:ea typeface="+mj-ea"/>
                <a:cs typeface="+mj-cs"/>
              </a:rPr>
            </a:br>
            <a:r>
              <a:rPr kumimoji="0" lang="en-US" b="0" i="0" u="none" strike="noStrike" kern="1200" cap="none" spc="0" normalizeH="0" baseline="0" noProof="0" dirty="0" smtClean="0">
                <a:ln>
                  <a:noFill/>
                </a:ln>
                <a:solidFill>
                  <a:schemeClr val="tx1"/>
                </a:solidFill>
                <a:effectLst/>
                <a:uLnTx/>
                <a:uFillTx/>
                <a:ea typeface="+mj-ea"/>
                <a:cs typeface="+mj-cs"/>
                <a:hlinkClick r:id="rId2"/>
              </a:rPr>
              <a:t>joprice@forsyth.k12.ga.us</a:t>
            </a:r>
            <a:r>
              <a:rPr kumimoji="0" lang="en-US" b="0" i="0" u="none" strike="noStrike" kern="1200" cap="none" spc="0" normalizeH="0" baseline="0" noProof="0" dirty="0" smtClean="0">
                <a:ln>
                  <a:noFill/>
                </a:ln>
                <a:solidFill>
                  <a:schemeClr val="tx1"/>
                </a:solidFill>
                <a:effectLst/>
                <a:uLnTx/>
                <a:uFillTx/>
                <a:ea typeface="+mj-ea"/>
                <a:cs typeface="+mj-cs"/>
              </a:rPr>
              <a:t/>
            </a:r>
            <a:br>
              <a:rPr kumimoji="0" lang="en-US" b="0" i="0" u="none" strike="noStrike" kern="1200" cap="none" spc="0" normalizeH="0" baseline="0" noProof="0" dirty="0" smtClean="0">
                <a:ln>
                  <a:noFill/>
                </a:ln>
                <a:solidFill>
                  <a:schemeClr val="tx1"/>
                </a:solidFill>
                <a:effectLst/>
                <a:uLnTx/>
                <a:uFillTx/>
                <a:ea typeface="+mj-ea"/>
                <a:cs typeface="+mj-cs"/>
              </a:rPr>
            </a:br>
            <a:r>
              <a:rPr kumimoji="0" lang="en-US" b="0" i="0" u="none" strike="noStrike" kern="1200" cap="none" spc="0" normalizeH="0" baseline="0" noProof="0" dirty="0" smtClean="0">
                <a:ln>
                  <a:noFill/>
                </a:ln>
                <a:solidFill>
                  <a:schemeClr val="tx1"/>
                </a:solidFill>
                <a:effectLst/>
                <a:uLnTx/>
                <a:uFillTx/>
                <a:ea typeface="+mj-ea"/>
                <a:cs typeface="+mj-cs"/>
              </a:rPr>
              <a:t>770-887-7749 ext 740818</a:t>
            </a:r>
            <a:br>
              <a:rPr kumimoji="0" lang="en-US" b="0" i="0" u="none" strike="noStrike" kern="1200" cap="none" spc="0" normalizeH="0" baseline="0" noProof="0" dirty="0" smtClean="0">
                <a:ln>
                  <a:noFill/>
                </a:ln>
                <a:solidFill>
                  <a:schemeClr val="tx1"/>
                </a:solidFill>
                <a:effectLst/>
                <a:uLnTx/>
                <a:uFillTx/>
                <a:ea typeface="+mj-ea"/>
                <a:cs typeface="+mj-cs"/>
              </a:rPr>
            </a:br>
            <a:endParaRPr kumimoji="0" lang="en-US" b="0" i="0" u="none" strike="noStrike" kern="1200" cap="none" spc="0" normalizeH="0" baseline="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ea typeface="+mj-ea"/>
                <a:cs typeface="+mj-cs"/>
              </a:rPr>
              <a:t>Natalie Sanfilippo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ea typeface="+mj-ea"/>
                <a:cs typeface="+mj-cs"/>
                <a:hlinkClick r:id="rId3"/>
              </a:rPr>
              <a:t>nsanfilippo@forsyth.k12.ga.us</a:t>
            </a:r>
            <a:endParaRPr kumimoji="0" lang="en-US" b="0" i="0" u="none" strike="noStrike" kern="1200" cap="none" spc="0" normalizeH="0" baseline="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ea typeface="+mj-ea"/>
                <a:cs typeface="+mj-cs"/>
              </a:rPr>
              <a:t>770-887-7749 ext 740531</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ea typeface="+mj-ea"/>
                <a:cs typeface="+mj-cs"/>
              </a:rPr>
              <a:t/>
            </a:r>
            <a:br>
              <a:rPr kumimoji="0" lang="en-US" b="0" i="0" u="none" strike="noStrike" kern="1200" cap="none" spc="0" normalizeH="0" baseline="0" noProof="0" dirty="0" smtClean="0">
                <a:ln>
                  <a:noFill/>
                </a:ln>
                <a:solidFill>
                  <a:schemeClr val="tx1"/>
                </a:solidFill>
                <a:effectLst/>
                <a:uLnTx/>
                <a:uFillTx/>
                <a:ea typeface="+mj-ea"/>
                <a:cs typeface="+mj-cs"/>
              </a:rPr>
            </a:br>
            <a:endParaRPr kumimoji="0" lang="en-US" b="0" i="0" u="none" strike="noStrike" kern="1200" cap="none" spc="0" normalizeH="0" baseline="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dirty="0" smtClean="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j-ea"/>
                <a:cs typeface="+mj-cs"/>
              </a:rPr>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1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304800" y="1219200"/>
            <a:ext cx="4038600" cy="4038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j-ea"/>
                <a:cs typeface="+mj-cs"/>
              </a:rPr>
              <a:t>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ea typeface="+mj-ea"/>
                <a:cs typeface="+mj-cs"/>
              </a:rPr>
              <a:t>Kelly Caldwell</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ea typeface="+mj-ea"/>
                <a:cs typeface="+mj-cs"/>
                <a:hlinkClick r:id="rId4"/>
              </a:rPr>
              <a:t>kcaldwell@forsyth.k12.ga.us</a:t>
            </a:r>
            <a:endParaRPr lang="en-US" dirty="0" smtClean="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ea typeface="+mj-ea"/>
                <a:cs typeface="+mj-cs"/>
              </a:rPr>
              <a:t>770-887-7749</a:t>
            </a:r>
            <a:r>
              <a:rPr kumimoji="0" lang="en-US" b="0" i="0" u="none" strike="noStrike" kern="1200" cap="none" spc="0" normalizeH="0" noProof="0" dirty="0" smtClean="0">
                <a:ln>
                  <a:noFill/>
                </a:ln>
                <a:solidFill>
                  <a:schemeClr val="tx1"/>
                </a:solidFill>
                <a:effectLst/>
                <a:uLnTx/>
                <a:uFillTx/>
                <a:ea typeface="+mj-ea"/>
                <a:cs typeface="+mj-cs"/>
              </a:rPr>
              <a:t> ext740252</a:t>
            </a:r>
            <a:endParaRPr kumimoji="0" lang="en-US" b="0" i="0" u="none" strike="noStrike" kern="1200" cap="none" spc="0" normalizeH="0" baseline="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dirty="0" smtClean="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ea typeface="+mj-ea"/>
                <a:cs typeface="+mj-cs"/>
              </a:rPr>
              <a:t>Katy Gunter</a:t>
            </a:r>
            <a:br>
              <a:rPr kumimoji="0" lang="en-US" b="0" i="0" u="none" strike="noStrike" kern="1200" cap="none" spc="0" normalizeH="0" baseline="0" noProof="0" dirty="0" smtClean="0">
                <a:ln>
                  <a:noFill/>
                </a:ln>
                <a:solidFill>
                  <a:schemeClr val="tx1"/>
                </a:solidFill>
                <a:effectLst/>
                <a:uLnTx/>
                <a:uFillTx/>
                <a:ea typeface="+mj-ea"/>
                <a:cs typeface="+mj-cs"/>
              </a:rPr>
            </a:br>
            <a:r>
              <a:rPr kumimoji="0" lang="en-US" b="0" i="0" u="none" strike="noStrike" kern="1200" cap="none" spc="0" normalizeH="0" baseline="0" noProof="0" dirty="0" smtClean="0">
                <a:ln>
                  <a:noFill/>
                </a:ln>
                <a:solidFill>
                  <a:schemeClr val="tx1"/>
                </a:solidFill>
                <a:effectLst/>
                <a:uLnTx/>
                <a:uFillTx/>
                <a:ea typeface="+mj-ea"/>
                <a:cs typeface="+mj-cs"/>
                <a:hlinkClick r:id="rId5"/>
              </a:rPr>
              <a:t> kgunter@forsyth.k12.ga.us </a:t>
            </a:r>
            <a:r>
              <a:rPr kumimoji="0" lang="en-US" b="0" i="0" u="none" strike="noStrike" kern="1200" cap="none" spc="0" normalizeH="0" baseline="0" noProof="0" dirty="0" smtClean="0">
                <a:ln>
                  <a:noFill/>
                </a:ln>
                <a:solidFill>
                  <a:schemeClr val="tx1"/>
                </a:solidFill>
                <a:effectLst/>
                <a:uLnTx/>
                <a:uFillTx/>
                <a:ea typeface="+mj-ea"/>
                <a:cs typeface="+mj-cs"/>
              </a:rPr>
              <a:t/>
            </a:r>
            <a:br>
              <a:rPr kumimoji="0" lang="en-US" b="0" i="0" u="none" strike="noStrike" kern="1200" cap="none" spc="0" normalizeH="0" baseline="0" noProof="0" dirty="0" smtClean="0">
                <a:ln>
                  <a:noFill/>
                </a:ln>
                <a:solidFill>
                  <a:schemeClr val="tx1"/>
                </a:solidFill>
                <a:effectLst/>
                <a:uLnTx/>
                <a:uFillTx/>
                <a:ea typeface="+mj-ea"/>
                <a:cs typeface="+mj-cs"/>
              </a:rPr>
            </a:br>
            <a:r>
              <a:rPr kumimoji="0" lang="en-US" b="0" i="0" u="none" strike="noStrike" kern="1200" cap="none" spc="0" normalizeH="0" baseline="0" noProof="0" dirty="0" smtClean="0">
                <a:ln>
                  <a:noFill/>
                </a:ln>
                <a:solidFill>
                  <a:schemeClr val="tx1"/>
                </a:solidFill>
                <a:effectLst/>
                <a:uLnTx/>
                <a:uFillTx/>
                <a:ea typeface="+mj-ea"/>
                <a:cs typeface="+mj-cs"/>
              </a:rPr>
              <a:t> 770-887-7749 ext 740537</a:t>
            </a:r>
            <a:br>
              <a:rPr kumimoji="0" lang="en-US" b="0" i="0" u="none" strike="noStrike" kern="1200" cap="none" spc="0" normalizeH="0" baseline="0" noProof="0" dirty="0" smtClean="0">
                <a:ln>
                  <a:noFill/>
                </a:ln>
                <a:solidFill>
                  <a:schemeClr val="tx1"/>
                </a:solidFill>
                <a:effectLst/>
                <a:uLnTx/>
                <a:uFillTx/>
                <a:ea typeface="+mj-ea"/>
                <a:cs typeface="+mj-cs"/>
              </a:rPr>
            </a:br>
            <a:endParaRPr kumimoji="0" lang="en-US" b="0" i="0" u="none" strike="noStrike" kern="1200" cap="none" spc="0" normalizeH="0" baseline="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ea typeface="+mj-ea"/>
                <a:cs typeface="+mj-cs"/>
              </a:rPr>
              <a:t>Mallory Skinner</a:t>
            </a:r>
            <a:br>
              <a:rPr kumimoji="0" lang="en-US" b="0" i="0" u="none" strike="noStrike" kern="1200" cap="none" spc="0" normalizeH="0" baseline="0" noProof="0" dirty="0" smtClean="0">
                <a:ln>
                  <a:noFill/>
                </a:ln>
                <a:solidFill>
                  <a:schemeClr val="tx1"/>
                </a:solidFill>
                <a:effectLst/>
                <a:uLnTx/>
                <a:uFillTx/>
                <a:ea typeface="+mj-ea"/>
                <a:cs typeface="+mj-cs"/>
              </a:rPr>
            </a:br>
            <a:r>
              <a:rPr kumimoji="0" lang="en-US" b="0" i="0" u="none" strike="noStrike" kern="1200" cap="none" spc="0" normalizeH="0" baseline="0" noProof="0" dirty="0" smtClean="0">
                <a:ln>
                  <a:noFill/>
                </a:ln>
                <a:solidFill>
                  <a:schemeClr val="tx1"/>
                </a:solidFill>
                <a:effectLst/>
                <a:uLnTx/>
                <a:uFillTx/>
                <a:ea typeface="+mj-ea"/>
                <a:cs typeface="+mj-cs"/>
                <a:hlinkClick r:id="rId6"/>
              </a:rPr>
              <a:t> maskinner@forsyth.k12.ga.us </a:t>
            </a:r>
            <a:r>
              <a:rPr kumimoji="0" lang="en-US" b="0" i="0" u="none" strike="noStrike" kern="1200" cap="none" spc="0" normalizeH="0" baseline="0" noProof="0" dirty="0" smtClean="0">
                <a:ln>
                  <a:noFill/>
                </a:ln>
                <a:solidFill>
                  <a:schemeClr val="tx1"/>
                </a:solidFill>
                <a:effectLst/>
                <a:uLnTx/>
                <a:uFillTx/>
                <a:ea typeface="+mj-ea"/>
                <a:cs typeface="+mj-cs"/>
              </a:rPr>
              <a:t/>
            </a:r>
            <a:br>
              <a:rPr kumimoji="0" lang="en-US" b="0" i="0" u="none" strike="noStrike" kern="1200" cap="none" spc="0" normalizeH="0" baseline="0" noProof="0" dirty="0" smtClean="0">
                <a:ln>
                  <a:noFill/>
                </a:ln>
                <a:solidFill>
                  <a:schemeClr val="tx1"/>
                </a:solidFill>
                <a:effectLst/>
                <a:uLnTx/>
                <a:uFillTx/>
                <a:ea typeface="+mj-ea"/>
                <a:cs typeface="+mj-cs"/>
              </a:rPr>
            </a:br>
            <a:r>
              <a:rPr kumimoji="0" lang="en-US" b="0" i="0" u="none" strike="noStrike" kern="1200" cap="none" spc="0" normalizeH="0" baseline="0" noProof="0" dirty="0" smtClean="0">
                <a:ln>
                  <a:noFill/>
                </a:ln>
                <a:solidFill>
                  <a:schemeClr val="tx1"/>
                </a:solidFill>
                <a:effectLst/>
                <a:uLnTx/>
                <a:uFillTx/>
                <a:ea typeface="+mj-ea"/>
                <a:cs typeface="+mj-cs"/>
              </a:rPr>
              <a:t>770-887-7749 ext 740214</a:t>
            </a:r>
            <a:r>
              <a:rPr kumimoji="0" lang="en-US" sz="2400" b="0" i="0" u="none" strike="noStrike" kern="1200" cap="none" spc="0" normalizeH="0" baseline="0" noProof="0" dirty="0" smtClean="0">
                <a:ln>
                  <a:noFill/>
                </a:ln>
                <a:solidFill>
                  <a:schemeClr val="tx1"/>
                </a:solidFill>
                <a:effectLst/>
                <a:uLnTx/>
                <a:uFillTx/>
                <a:ea typeface="+mj-ea"/>
                <a:cs typeface="+mj-cs"/>
              </a:rPr>
              <a:t/>
            </a:r>
            <a:br>
              <a:rPr kumimoji="0" lang="en-US" sz="2400" b="0" i="0" u="none" strike="noStrike" kern="1200" cap="none" spc="0" normalizeH="0" baseline="0" noProof="0" dirty="0" smtClean="0">
                <a:ln>
                  <a:noFill/>
                </a:ln>
                <a:solidFill>
                  <a:schemeClr val="tx1"/>
                </a:solidFill>
                <a:effectLst/>
                <a:uLnTx/>
                <a:uFillTx/>
                <a:ea typeface="+mj-ea"/>
                <a:cs typeface="+mj-cs"/>
              </a:rPr>
            </a:b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US" sz="2400" b="0" i="0" u="none" strike="noStrike" kern="1200" cap="none" spc="0" normalizeH="0" baseline="0" noProof="0" dirty="0" smtClean="0">
                <a:ln>
                  <a:noFill/>
                </a:ln>
                <a:solidFill>
                  <a:schemeClr val="tx1"/>
                </a:solidFill>
                <a:effectLst/>
                <a:uLnTx/>
                <a:uFillTx/>
                <a:latin typeface="Comic Sans MS" pitchFamily="66" charset="0"/>
                <a:ea typeface="+mj-ea"/>
                <a:cs typeface="+mj-cs"/>
              </a:rPr>
            </a:br>
            <a:endParaRPr lang="en-US" sz="2400" dirty="0" smtClean="0">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j-ea"/>
                <a:cs typeface="+mj-cs"/>
              </a:rPr>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1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Footer Placeholder 10"/>
          <p:cNvSpPr>
            <a:spLocks noGrp="1"/>
          </p:cNvSpPr>
          <p:nvPr>
            <p:ph type="ftr" sz="quarter" idx="11"/>
          </p:nvPr>
        </p:nvSpPr>
        <p:spPr>
          <a:xfrm>
            <a:off x="6324600" y="6324600"/>
            <a:ext cx="2350681" cy="365125"/>
          </a:xfrm>
        </p:spPr>
        <p:txBody>
          <a:bodyPr/>
          <a:lstStyle/>
          <a:p>
            <a:r>
              <a:rPr lang="en-US" dirty="0" smtClean="0"/>
              <a:t>Updated August 26, 2013</a:t>
            </a:r>
            <a:endParaRPr lang="en-US" dirty="0"/>
          </a:p>
        </p:txBody>
      </p:sp>
      <p:sp>
        <p:nvSpPr>
          <p:cNvPr id="12" name="Slide Number Placeholder 11"/>
          <p:cNvSpPr>
            <a:spLocks noGrp="1"/>
          </p:cNvSpPr>
          <p:nvPr>
            <p:ph type="sldNum" sz="quarter" idx="12"/>
          </p:nvPr>
        </p:nvSpPr>
        <p:spPr>
          <a:xfrm>
            <a:off x="8647272" y="6340475"/>
            <a:ext cx="365760" cy="365125"/>
          </a:xfrm>
        </p:spPr>
        <p:txBody>
          <a:bodyPr/>
          <a:lstStyle/>
          <a:p>
            <a:fld id="{F7BBADE9-4C80-4DCE-9C7A-4D00155D0296}" type="slidenum">
              <a:rPr lang="en-US" smtClean="0"/>
              <a:pPr/>
              <a:t>22</a:t>
            </a:fld>
            <a:endParaRPr lang="en-US" dirty="0"/>
          </a:p>
        </p:txBody>
      </p:sp>
      <p:sp>
        <p:nvSpPr>
          <p:cNvPr id="15" name="Rectangle 14"/>
          <p:cNvSpPr/>
          <p:nvPr/>
        </p:nvSpPr>
        <p:spPr>
          <a:xfrm>
            <a:off x="4343400" y="3733800"/>
            <a:ext cx="4572000" cy="1415772"/>
          </a:xfrm>
          <a:prstGeom prst="rect">
            <a:avLst/>
          </a:prstGeom>
        </p:spPr>
        <p:txBody>
          <a:bodyPr wrap="square">
            <a:spAutoFit/>
          </a:bodyPr>
          <a:lstStyle/>
          <a:p>
            <a:pPr lvl="0">
              <a:spcBef>
                <a:spcPct val="0"/>
              </a:spcBef>
              <a:defRPr/>
            </a:pPr>
            <a:r>
              <a:rPr lang="es-AR" b="1" dirty="0" smtClean="0">
                <a:latin typeface="Comic Sans MS" pitchFamily="66" charset="0"/>
              </a:rPr>
              <a:t>Traductora y contacto en español</a:t>
            </a:r>
          </a:p>
          <a:p>
            <a:pPr lvl="0" algn="ctr">
              <a:spcBef>
                <a:spcPct val="0"/>
              </a:spcBef>
            </a:pPr>
            <a:r>
              <a:rPr lang="es-AR" dirty="0" smtClean="0">
                <a:latin typeface="Comic Sans MS" pitchFamily="66" charset="0"/>
              </a:rPr>
              <a:t> Lucía Quiñones-</a:t>
            </a:r>
            <a:r>
              <a:rPr lang="es-AR" dirty="0" err="1" smtClean="0">
                <a:latin typeface="Comic Sans MS" pitchFamily="66" charset="0"/>
              </a:rPr>
              <a:t>Caraballo</a:t>
            </a:r>
            <a:r>
              <a:rPr lang="es-AR" dirty="0" smtClean="0">
                <a:latin typeface="Comic Sans MS" pitchFamily="66" charset="0"/>
              </a:rPr>
              <a:t/>
            </a:r>
            <a:br>
              <a:rPr lang="es-AR" dirty="0" smtClean="0">
                <a:latin typeface="Comic Sans MS" pitchFamily="66" charset="0"/>
              </a:rPr>
            </a:br>
            <a:r>
              <a:rPr lang="es-AR" dirty="0" smtClean="0">
                <a:latin typeface="Comic Sans MS" pitchFamily="66" charset="0"/>
                <a:hlinkClick r:id="rId7"/>
              </a:rPr>
              <a:t>LQuinones-Caraballo@forsyth.k12.ga.us</a:t>
            </a:r>
            <a:r>
              <a:rPr lang="es-AR" dirty="0" smtClean="0">
                <a:latin typeface="Comic Sans MS" pitchFamily="66" charset="0"/>
              </a:rPr>
              <a:t/>
            </a:r>
            <a:br>
              <a:rPr lang="es-AR" dirty="0" smtClean="0">
                <a:latin typeface="Comic Sans MS" pitchFamily="66" charset="0"/>
              </a:rPr>
            </a:br>
            <a:r>
              <a:rPr lang="es-AR" dirty="0" smtClean="0">
                <a:latin typeface="Comic Sans MS" pitchFamily="66" charset="0"/>
              </a:rPr>
              <a:t> 770-887-7749 </a:t>
            </a:r>
            <a:r>
              <a:rPr lang="es-AR" dirty="0" err="1" smtClean="0">
                <a:latin typeface="Comic Sans MS" pitchFamily="66" charset="0"/>
              </a:rPr>
              <a:t>ext</a:t>
            </a:r>
            <a:r>
              <a:rPr lang="es-AR" dirty="0" smtClean="0">
                <a:latin typeface="Comic Sans MS" pitchFamily="66" charset="0"/>
              </a:rPr>
              <a:t> 740518 </a:t>
            </a:r>
          </a:p>
          <a:p>
            <a:pPr lvl="0" algn="ctr">
              <a:spcBef>
                <a:spcPct val="0"/>
              </a:spcBef>
              <a:defRPr/>
            </a:pPr>
            <a:endParaRPr lang="en-US" sz="1400" dirty="0" smtClean="0"/>
          </a:p>
        </p:txBody>
      </p:sp>
      <p:sp>
        <p:nvSpPr>
          <p:cNvPr id="16" name="TextBox 15"/>
          <p:cNvSpPr txBox="1"/>
          <p:nvPr/>
        </p:nvSpPr>
        <p:spPr>
          <a:xfrm>
            <a:off x="304800" y="304800"/>
            <a:ext cx="8534400" cy="1446550"/>
          </a:xfrm>
          <a:prstGeom prst="rect">
            <a:avLst/>
          </a:prstGeom>
          <a:noFill/>
        </p:spPr>
        <p:txBody>
          <a:bodyPr wrap="square" rtlCol="0">
            <a:spAutoFit/>
          </a:bodyPr>
          <a:lstStyle/>
          <a:p>
            <a:pPr algn="ctr"/>
            <a:r>
              <a:rPr lang="en-US" sz="4400" dirty="0" smtClean="0">
                <a:latin typeface="+mj-lt"/>
              </a:rPr>
              <a:t>Personas de </a:t>
            </a:r>
            <a:r>
              <a:rPr lang="en-US" sz="4400" dirty="0" err="1" smtClean="0">
                <a:latin typeface="+mj-lt"/>
              </a:rPr>
              <a:t>Título</a:t>
            </a:r>
            <a:r>
              <a:rPr lang="en-US" sz="4400" dirty="0" smtClean="0">
                <a:latin typeface="+mj-lt"/>
              </a:rPr>
              <a:t> I </a:t>
            </a:r>
            <a:br>
              <a:rPr lang="en-US" sz="4400" dirty="0" smtClean="0">
                <a:latin typeface="+mj-lt"/>
              </a:rPr>
            </a:br>
            <a:r>
              <a:rPr lang="en-US" sz="4400" dirty="0" err="1" smtClean="0">
                <a:latin typeface="+mj-lt"/>
              </a:rPr>
              <a:t>para</a:t>
            </a:r>
            <a:r>
              <a:rPr lang="en-US" sz="4400" dirty="0" smtClean="0">
                <a:latin typeface="+mj-lt"/>
              </a:rPr>
              <a:t> </a:t>
            </a:r>
            <a:r>
              <a:rPr lang="en-US" sz="4400" dirty="0" err="1" smtClean="0">
                <a:latin typeface="+mj-lt"/>
              </a:rPr>
              <a:t>Asistirle</a:t>
            </a:r>
            <a:endParaRPr lang="en-US" sz="44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457200" y="1295400"/>
            <a:ext cx="8305800" cy="4724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effectLst/>
                <a:uLnTx/>
                <a:uFillTx/>
                <a:latin typeface="+mj-lt"/>
                <a:cs typeface="Kartika" pitchFamily="18" charset="0"/>
              </a:rPr>
              <a:t>Identifica a los estudiantes.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rPr>
              <a:t>Los criterios se multiclasifican y el programa requiere que todo sea evidenciado</a:t>
            </a:r>
            <a:r>
              <a:rPr kumimoji="0" lang="es-ES_tradnl" sz="2400" i="0" u="none" strike="noStrike" kern="1200" cap="none" spc="0" normalizeH="0" baseline="0" noProof="0" dirty="0" smtClean="0">
                <a:ln>
                  <a:noFill/>
                </a:ln>
                <a:effectLst/>
                <a:uLnTx/>
                <a:uFillTx/>
                <a:latin typeface="+mj-lt"/>
                <a:cs typeface="Kartika"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effectLst/>
                <a:uLnTx/>
                <a:uFillTx/>
                <a:latin typeface="+mj-lt"/>
                <a:cs typeface="Kartika" pitchFamily="18" charset="0"/>
              </a:rPr>
              <a:t>Estos fondos son para ayudar a los estudiantes en matemáticas, lectura, artes del lenguaje, ciencias y estudios sociales únicamente.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rPr>
              <a:t>Se califica si el 35 % (o más) está en el nivel de pobreza del distrito.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effectLst/>
                <a:uLnTx/>
                <a:uFillTx/>
                <a:latin typeface="+mj-lt"/>
                <a:cs typeface="Kartika" pitchFamily="18" charset="0"/>
              </a:rPr>
              <a:t>Un proceso continuo de planificación para la población señalada que ya ha sido identificada.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solidFill>
                  <a:srgbClr val="002060"/>
                </a:solidFill>
                <a:effectLst/>
                <a:uLnTx/>
                <a:uFillTx/>
                <a:latin typeface="+mj-lt"/>
                <a:cs typeface="Kartika" pitchFamily="18" charset="0"/>
              </a:rPr>
              <a:t>Se requiere más evidencia para asegurar los beneficios de los fondos para la población señalada</a:t>
            </a:r>
            <a:r>
              <a:rPr kumimoji="0" lang="es-ES_tradnl" sz="2400" i="0" u="none" strike="noStrike" kern="1200" cap="none" spc="0" normalizeH="0" baseline="0" noProof="0" dirty="0" smtClean="0">
                <a:ln>
                  <a:noFill/>
                </a:ln>
                <a:effectLst/>
                <a:uLnTx/>
                <a:uFillTx/>
                <a:latin typeface="+mj-lt"/>
                <a:cs typeface="Kartika" pitchFamily="18" charset="0"/>
              </a:rPr>
              <a:t>. </a:t>
            </a:r>
            <a:endParaRPr kumimoji="0" lang="es-ES_tradnl" sz="2400" i="0" u="none" strike="noStrike" kern="1200" cap="none" spc="0" normalizeH="0" baseline="0" noProof="0" dirty="0">
              <a:ln>
                <a:noFill/>
              </a:ln>
              <a:effectLst/>
              <a:uLnTx/>
              <a:uFillTx/>
              <a:latin typeface="+mj-lt"/>
              <a:cs typeface="Kartika" pitchFamily="18" charset="0"/>
            </a:endParaRPr>
          </a:p>
        </p:txBody>
      </p:sp>
      <p:pic>
        <p:nvPicPr>
          <p:cNvPr id="8" name="Picture 7" descr="ProgramaSealand_KinderArt.png"/>
          <p:cNvPicPr>
            <a:picLocks noChangeAspect="1"/>
          </p:cNvPicPr>
          <p:nvPr/>
        </p:nvPicPr>
        <p:blipFill>
          <a:blip r:embed="rId2" cstate="print"/>
          <a:stretch>
            <a:fillRect/>
          </a:stretch>
        </p:blipFill>
        <p:spPr>
          <a:xfrm>
            <a:off x="457200" y="381000"/>
            <a:ext cx="8229600" cy="651591"/>
          </a:xfrm>
          <a:prstGeom prst="rect">
            <a:avLst/>
          </a:prstGeom>
        </p:spPr>
      </p:pic>
      <p:sp>
        <p:nvSpPr>
          <p:cNvPr id="9" name="Footer Placeholder 8"/>
          <p:cNvSpPr>
            <a:spLocks noGrp="1"/>
          </p:cNvSpPr>
          <p:nvPr>
            <p:ph type="ftr" sz="quarter" idx="11"/>
          </p:nvPr>
        </p:nvSpPr>
        <p:spPr/>
        <p:txBody>
          <a:bodyPr/>
          <a:lstStyle/>
          <a:p>
            <a:r>
              <a:rPr lang="en-US" smtClean="0"/>
              <a:t>Updated August 26, 2013</a:t>
            </a:r>
            <a:endParaRPr lang="en-US" dirty="0"/>
          </a:p>
        </p:txBody>
      </p:sp>
      <p:sp>
        <p:nvSpPr>
          <p:cNvPr id="10" name="Slide Number Placeholder 9"/>
          <p:cNvSpPr>
            <a:spLocks noGrp="1"/>
          </p:cNvSpPr>
          <p:nvPr>
            <p:ph type="sldNum" sz="quarter" idx="12"/>
          </p:nvPr>
        </p:nvSpPr>
        <p:spPr/>
        <p:txBody>
          <a:bodyPr/>
          <a:lstStyle/>
          <a:p>
            <a:fld id="{F7BBADE9-4C80-4DCE-9C7A-4D00155D0296}"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gramaANivelE_KinderArt.png"/>
          <p:cNvPicPr>
            <a:picLocks noChangeAspect="1"/>
          </p:cNvPicPr>
          <p:nvPr/>
        </p:nvPicPr>
        <p:blipFill>
          <a:blip r:embed="rId2" cstate="print"/>
          <a:stretch>
            <a:fillRect/>
          </a:stretch>
        </p:blipFill>
        <p:spPr>
          <a:xfrm>
            <a:off x="609600" y="381000"/>
            <a:ext cx="7955279" cy="762000"/>
          </a:xfrm>
          <a:prstGeom prst="rect">
            <a:avLst/>
          </a:prstGeom>
        </p:spPr>
      </p:pic>
      <p:sp>
        <p:nvSpPr>
          <p:cNvPr id="6" name="Content Placeholder 5"/>
          <p:cNvSpPr txBox="1">
            <a:spLocks/>
          </p:cNvSpPr>
          <p:nvPr/>
        </p:nvSpPr>
        <p:spPr>
          <a:xfrm>
            <a:off x="457200" y="1219200"/>
            <a:ext cx="8305800" cy="4800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150" i="0" u="none" strike="noStrike" kern="1200" cap="none" spc="0" normalizeH="0" baseline="0" noProof="0" dirty="0" smtClean="0">
                <a:ln>
                  <a:noFill/>
                </a:ln>
                <a:effectLst/>
                <a:uLnTx/>
                <a:uFillTx/>
                <a:latin typeface="+mj-lt"/>
              </a:rPr>
              <a:t>Atiende a </a:t>
            </a:r>
            <a:r>
              <a:rPr kumimoji="0" lang="es-ES_tradnl" sz="2150" b="1" i="0" u="none" strike="noStrike" kern="1200" cap="none" spc="0" normalizeH="0" baseline="0" noProof="0" dirty="0" smtClean="0">
                <a:ln>
                  <a:noFill/>
                </a:ln>
                <a:effectLst/>
                <a:uLnTx/>
                <a:uFillTx/>
                <a:latin typeface="+mj-lt"/>
              </a:rPr>
              <a:t>TODOS</a:t>
            </a:r>
            <a:r>
              <a:rPr kumimoji="0" lang="es-ES_tradnl" sz="2150" i="0" u="none" strike="noStrike" kern="1200" cap="none" spc="0" normalizeH="0" baseline="0" noProof="0" dirty="0" smtClean="0">
                <a:ln>
                  <a:noFill/>
                </a:ln>
                <a:effectLst/>
                <a:uLnTx/>
                <a:uFillTx/>
                <a:latin typeface="+mj-lt"/>
              </a:rPr>
              <a:t> los estudiantes.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150" i="0" u="none" strike="noStrike" kern="1200" cap="none" spc="0" normalizeH="0" baseline="0" noProof="0" dirty="0" smtClean="0">
                <a:ln>
                  <a:noFill/>
                </a:ln>
                <a:solidFill>
                  <a:srgbClr val="002060"/>
                </a:solidFill>
                <a:effectLst/>
                <a:uLnTx/>
                <a:uFillTx/>
                <a:latin typeface="+mj-lt"/>
              </a:rPr>
              <a:t>Se enfoca en los estudiantes que más ayuda necesitan pero todos los estudiantes se benefician.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150" i="0" u="none" strike="noStrike" kern="1200" cap="none" spc="0" normalizeH="0" baseline="0" noProof="0" dirty="0" smtClean="0">
                <a:ln>
                  <a:noFill/>
                </a:ln>
                <a:effectLst/>
                <a:uLnTx/>
                <a:uFillTx/>
                <a:latin typeface="+mj-lt"/>
              </a:rPr>
              <a:t>Se permite que haya menos alumnos por salón.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150" i="0" u="none" strike="noStrike" kern="1200" cap="none" spc="0" normalizeH="0" baseline="0" noProof="0" dirty="0" smtClean="0">
                <a:ln>
                  <a:noFill/>
                </a:ln>
                <a:solidFill>
                  <a:srgbClr val="002060"/>
                </a:solidFill>
                <a:effectLst/>
                <a:uLnTx/>
                <a:uFillTx/>
                <a:latin typeface="+mj-lt"/>
              </a:rPr>
              <a:t>Debe tener más del 40 % de estudiantes recibiendo lonche gratuito o a precio reducido</a:t>
            </a:r>
            <a:r>
              <a:rPr kumimoji="0" lang="es-ES_tradnl" sz="2150" i="0" u="none" strike="noStrike" kern="1200" cap="none" spc="0" normalizeH="0" baseline="0" noProof="0" dirty="0" smtClean="0">
                <a:ln>
                  <a:noFill/>
                </a:ln>
                <a:effectLst/>
                <a:uLnTx/>
                <a:uFillTx/>
                <a:latin typeface="+mj-lt"/>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150" i="0" u="none" strike="noStrike" kern="1200" cap="none" spc="0" normalizeH="0" baseline="0" noProof="0" dirty="0" smtClean="0">
                <a:ln>
                  <a:noFill/>
                </a:ln>
                <a:effectLst/>
                <a:uLnTx/>
                <a:uFillTx/>
                <a:latin typeface="+mj-lt"/>
              </a:rPr>
              <a:t>Proceso inicial de planificación de un año con la ayuda de un proveedor técnico.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150" i="0" u="none" strike="noStrike" kern="1200" cap="none" spc="0" normalizeH="0" baseline="0" noProof="0" dirty="0" smtClean="0">
                <a:ln>
                  <a:noFill/>
                </a:ln>
                <a:solidFill>
                  <a:srgbClr val="002060"/>
                </a:solidFill>
                <a:effectLst/>
                <a:uLnTx/>
                <a:uFillTx/>
                <a:latin typeface="+mj-lt"/>
              </a:rPr>
              <a:t>Los fondos pueden ser combinados con otros fondos federales para una reforma escolar completa </a:t>
            </a:r>
            <a:r>
              <a:rPr kumimoji="0" lang="es-ES_tradnl" sz="2150" i="0" u="none" strike="noStrike" kern="1200" cap="none" spc="0" normalizeH="0" baseline="0" noProof="0" dirty="0" smtClean="0">
                <a:ln>
                  <a:noFill/>
                </a:ln>
                <a:solidFill>
                  <a:srgbClr val="002060"/>
                </a:solidFill>
                <a:effectLst/>
                <a:uLnTx/>
                <a:uFillTx/>
              </a:rPr>
              <a:t>y tener flexibilidad para usar los fondos</a:t>
            </a:r>
            <a:r>
              <a:rPr kumimoji="0" lang="es-ES_tradnl" sz="2150" i="0" u="none" strike="noStrike" kern="1200" cap="none" spc="0" normalizeH="0" baseline="0" noProof="0" dirty="0" smtClean="0">
                <a:ln>
                  <a:noFill/>
                </a:ln>
                <a:effectLst/>
                <a:uLnTx/>
                <a:uFillTx/>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S_tradnl" sz="2150" dirty="0" smtClean="0"/>
              <a:t>La Escuela Cumming </a:t>
            </a:r>
            <a:r>
              <a:rPr lang="es-ES_tradnl" sz="2150" dirty="0" err="1" smtClean="0"/>
              <a:t>Elementary</a:t>
            </a:r>
            <a:r>
              <a:rPr lang="es-ES_tradnl" sz="2150" dirty="0" smtClean="0"/>
              <a:t> tiene un programa de Título I a </a:t>
            </a:r>
            <a:r>
              <a:rPr lang="es-ES_tradnl" sz="2150" b="1" dirty="0" smtClean="0">
                <a:solidFill>
                  <a:srgbClr val="FF0000"/>
                </a:solidFill>
              </a:rPr>
              <a:t>nivel escolar</a:t>
            </a:r>
            <a:r>
              <a:rPr lang="es-ES_tradnl" sz="2150" dirty="0" smtClean="0">
                <a:solidFill>
                  <a:srgbClr val="FF0000"/>
                </a:solidFill>
              </a:rPr>
              <a:t>.</a:t>
            </a:r>
            <a:endParaRPr kumimoji="0" lang="es-ES_tradnl" sz="2150" i="0" u="none" strike="noStrike" kern="1200" cap="none" spc="0" normalizeH="0" baseline="0" noProof="0" dirty="0">
              <a:ln>
                <a:noFill/>
              </a:ln>
              <a:solidFill>
                <a:srgbClr val="FF0000"/>
              </a:solidFill>
              <a:effectLst/>
              <a:uLnTx/>
              <a:uFillTx/>
            </a:endParaRPr>
          </a:p>
        </p:txBody>
      </p:sp>
      <p:sp>
        <p:nvSpPr>
          <p:cNvPr id="9" name="Footer Placeholder 8"/>
          <p:cNvSpPr>
            <a:spLocks noGrp="1"/>
          </p:cNvSpPr>
          <p:nvPr>
            <p:ph type="ftr" sz="quarter" idx="11"/>
          </p:nvPr>
        </p:nvSpPr>
        <p:spPr/>
        <p:txBody>
          <a:bodyPr/>
          <a:lstStyle/>
          <a:p>
            <a:r>
              <a:rPr lang="en-US" dirty="0" smtClean="0"/>
              <a:t>Updated August 26, 2013</a:t>
            </a:r>
            <a:endParaRPr lang="en-US" dirty="0"/>
          </a:p>
        </p:txBody>
      </p:sp>
      <p:sp>
        <p:nvSpPr>
          <p:cNvPr id="10" name="Slide Number Placeholder 9"/>
          <p:cNvSpPr>
            <a:spLocks noGrp="1"/>
          </p:cNvSpPr>
          <p:nvPr>
            <p:ph type="sldNum" sz="quarter" idx="12"/>
          </p:nvPr>
        </p:nvSpPr>
        <p:spPr/>
        <p:txBody>
          <a:bodyPr/>
          <a:lstStyle/>
          <a:p>
            <a:fld id="{F7BBADE9-4C80-4DCE-9C7A-4D00155D0296}"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690872"/>
          </a:xfrm>
        </p:spPr>
        <p:txBody>
          <a:bodyPr>
            <a:normAutofit fontScale="92500"/>
          </a:bodyPr>
          <a:lstStyle/>
          <a:p>
            <a:r>
              <a:rPr lang="es-ES" b="1" dirty="0" smtClean="0">
                <a:latin typeface="Lucida Sans Unicode" pitchFamily="34" charset="0"/>
                <a:cs typeface="Lucida Sans Unicode" pitchFamily="34" charset="0"/>
              </a:rPr>
              <a:t>Propósito del programa: apoyar el éxito académico de los estudiantes</a:t>
            </a:r>
          </a:p>
          <a:p>
            <a:pPr lvl="1"/>
            <a:r>
              <a:rPr lang="es-ES" dirty="0" smtClean="0">
                <a:solidFill>
                  <a:srgbClr val="FF0000"/>
                </a:solidFill>
                <a:latin typeface="Lucida Sans Unicode" pitchFamily="34" charset="0"/>
                <a:cs typeface="Lucida Sans Unicode" pitchFamily="34" charset="0"/>
              </a:rPr>
              <a:t>TINA: Título I-Evaluación de las Necesidades que clasifica a los estudiantes que necesitan apoyo adicional en base a varios factores incluyendo el nivel de lectura de F &amp; P, resultados de las pruebas CRCT, y por la solicitud de la maestra y de los padres.</a:t>
            </a:r>
          </a:p>
          <a:p>
            <a:r>
              <a:rPr lang="es-ES" b="1" dirty="0" smtClean="0">
                <a:latin typeface="Lucida Sans Unicode" pitchFamily="34" charset="0"/>
                <a:cs typeface="Lucida Sans Unicode" pitchFamily="34" charset="0"/>
              </a:rPr>
              <a:t>¿Cómo se entregan los servicios? </a:t>
            </a:r>
            <a:r>
              <a:rPr lang="es-ES" sz="2200" b="1" dirty="0" err="1" smtClean="0">
                <a:solidFill>
                  <a:srgbClr val="002060"/>
                </a:solidFill>
                <a:latin typeface="Lucida Sans Unicode" pitchFamily="34" charset="0"/>
                <a:cs typeface="Lucida Sans Unicode" pitchFamily="34" charset="0"/>
              </a:rPr>
              <a:t>Push</a:t>
            </a:r>
            <a:r>
              <a:rPr lang="es-ES" sz="2200" b="1" dirty="0" smtClean="0">
                <a:solidFill>
                  <a:srgbClr val="002060"/>
                </a:solidFill>
                <a:latin typeface="Lucida Sans Unicode" pitchFamily="34" charset="0"/>
                <a:cs typeface="Lucida Sans Unicode" pitchFamily="34" charset="0"/>
              </a:rPr>
              <a:t>-in o </a:t>
            </a:r>
            <a:r>
              <a:rPr lang="es-ES" sz="2200" b="1" dirty="0" err="1" smtClean="0">
                <a:solidFill>
                  <a:srgbClr val="002060"/>
                </a:solidFill>
                <a:latin typeface="Lucida Sans Unicode" pitchFamily="34" charset="0"/>
                <a:cs typeface="Lucida Sans Unicode" pitchFamily="34" charset="0"/>
              </a:rPr>
              <a:t>Pull-Out</a:t>
            </a:r>
            <a:r>
              <a:rPr lang="es-ES" sz="2200" dirty="0" smtClean="0">
                <a:solidFill>
                  <a:srgbClr val="002060"/>
                </a:solidFill>
                <a:latin typeface="Lucida Sans Unicode" pitchFamily="34" charset="0"/>
                <a:cs typeface="Lucida Sans Unicode" pitchFamily="34" charset="0"/>
              </a:rPr>
              <a:t>; durante RTI; </a:t>
            </a:r>
            <a:r>
              <a:rPr lang="es-ES" sz="2200" b="1" dirty="0" err="1" smtClean="0">
                <a:solidFill>
                  <a:srgbClr val="002060"/>
                </a:solidFill>
                <a:latin typeface="Lucida Sans Unicode" pitchFamily="34" charset="0"/>
                <a:cs typeface="Lucida Sans Unicode" pitchFamily="34" charset="0"/>
              </a:rPr>
              <a:t>Cougar</a:t>
            </a:r>
            <a:r>
              <a:rPr lang="es-ES" sz="2200" b="1" dirty="0" smtClean="0">
                <a:solidFill>
                  <a:srgbClr val="002060"/>
                </a:solidFill>
                <a:latin typeface="Lucida Sans Unicode" pitchFamily="34" charset="0"/>
                <a:cs typeface="Lucida Sans Unicode" pitchFamily="34" charset="0"/>
              </a:rPr>
              <a:t> </a:t>
            </a:r>
            <a:r>
              <a:rPr lang="es-ES" sz="2200" b="1" dirty="0" err="1" smtClean="0">
                <a:solidFill>
                  <a:srgbClr val="002060"/>
                </a:solidFill>
                <a:latin typeface="Lucida Sans Unicode" pitchFamily="34" charset="0"/>
                <a:cs typeface="Lucida Sans Unicode" pitchFamily="34" charset="0"/>
              </a:rPr>
              <a:t>Quest</a:t>
            </a:r>
            <a:r>
              <a:rPr lang="es-ES" sz="2200" b="1" dirty="0" smtClean="0">
                <a:solidFill>
                  <a:srgbClr val="002060"/>
                </a:solidFill>
                <a:latin typeface="Lucida Sans Unicode" pitchFamily="34" charset="0"/>
                <a:cs typeface="Lucida Sans Unicode" pitchFamily="34" charset="0"/>
              </a:rPr>
              <a:t> (después de la escuela para la calificación de 3-5 estudiantes); </a:t>
            </a:r>
            <a:r>
              <a:rPr lang="es-ES" sz="2200" dirty="0" err="1" smtClean="0">
                <a:solidFill>
                  <a:srgbClr val="002060"/>
                </a:solidFill>
                <a:latin typeface="Lucida Sans Unicode" pitchFamily="34" charset="0"/>
                <a:cs typeface="Lucida Sans Unicode" pitchFamily="34" charset="0"/>
              </a:rPr>
              <a:t>Kindercamp</a:t>
            </a:r>
            <a:r>
              <a:rPr lang="es-ES" sz="2200" dirty="0" smtClean="0">
                <a:solidFill>
                  <a:srgbClr val="002060"/>
                </a:solidFill>
                <a:latin typeface="Lucida Sans Unicode" pitchFamily="34" charset="0"/>
                <a:cs typeface="Lucida Sans Unicode" pitchFamily="34" charset="0"/>
              </a:rPr>
              <a:t> (para calificar el aumento de estudiantes de kindergarten); </a:t>
            </a:r>
            <a:r>
              <a:rPr lang="es-ES" sz="2200" b="1" dirty="0" smtClean="0">
                <a:solidFill>
                  <a:srgbClr val="002060"/>
                </a:solidFill>
                <a:latin typeface="Lucida Sans Unicode" pitchFamily="34" charset="0"/>
                <a:cs typeface="Lucida Sans Unicode" pitchFamily="34" charset="0"/>
              </a:rPr>
              <a:t>Campamento </a:t>
            </a:r>
            <a:r>
              <a:rPr lang="es-ES" sz="2200" b="1" dirty="0" err="1" smtClean="0">
                <a:solidFill>
                  <a:srgbClr val="002060"/>
                </a:solidFill>
                <a:latin typeface="Lucida Sans Unicode" pitchFamily="34" charset="0"/>
                <a:cs typeface="Lucida Sans Unicode" pitchFamily="34" charset="0"/>
              </a:rPr>
              <a:t>Cougar</a:t>
            </a:r>
            <a:r>
              <a:rPr lang="es-ES" sz="2200" b="1" dirty="0" smtClean="0">
                <a:solidFill>
                  <a:srgbClr val="002060"/>
                </a:solidFill>
                <a:latin typeface="Lucida Sans Unicode" pitchFamily="34" charset="0"/>
                <a:cs typeface="Lucida Sans Unicode" pitchFamily="34" charset="0"/>
              </a:rPr>
              <a:t> (campamento de verano de una semana para calificar el aumento de estudiantes del grado 3-5)</a:t>
            </a:r>
            <a:endParaRPr lang="es-ES" b="1" dirty="0" smtClean="0">
              <a:solidFill>
                <a:srgbClr val="002060"/>
              </a:solidFill>
              <a:latin typeface="Lucida Sans Unicode" pitchFamily="34" charset="0"/>
              <a:cs typeface="Lucida Sans Unicode" pitchFamily="34" charset="0"/>
            </a:endParaRPr>
          </a:p>
        </p:txBody>
      </p:sp>
      <p:sp>
        <p:nvSpPr>
          <p:cNvPr id="3" name="Footer Placeholder 2"/>
          <p:cNvSpPr>
            <a:spLocks noGrp="1"/>
          </p:cNvSpPr>
          <p:nvPr>
            <p:ph type="ftr" sz="quarter" idx="11"/>
          </p:nvPr>
        </p:nvSpPr>
        <p:spPr/>
        <p:txBody>
          <a:bodyPr/>
          <a:lstStyle/>
          <a:p>
            <a:r>
              <a:rPr lang="en-US" smtClean="0"/>
              <a:t>Updated August 26, 2013</a:t>
            </a:r>
            <a:endParaRPr lang="en-US"/>
          </a:p>
        </p:txBody>
      </p:sp>
      <p:sp>
        <p:nvSpPr>
          <p:cNvPr id="4" name="Slide Number Placeholder 3"/>
          <p:cNvSpPr>
            <a:spLocks noGrp="1"/>
          </p:cNvSpPr>
          <p:nvPr>
            <p:ph type="sldNum" sz="quarter" idx="12"/>
          </p:nvPr>
        </p:nvSpPr>
        <p:spPr/>
        <p:txBody>
          <a:bodyPr/>
          <a:lstStyle/>
          <a:p>
            <a:fld id="{F7BBADE9-4C80-4DCE-9C7A-4D00155D0296}" type="slidenum">
              <a:rPr lang="en-US" smtClean="0"/>
              <a:pPr/>
              <a:t>5</a:t>
            </a:fld>
            <a:endParaRPr lang="en-US"/>
          </a:p>
        </p:txBody>
      </p:sp>
      <p:sp>
        <p:nvSpPr>
          <p:cNvPr id="5" name="Title 4"/>
          <p:cNvSpPr>
            <a:spLocks noGrp="1"/>
          </p:cNvSpPr>
          <p:nvPr>
            <p:ph type="title"/>
          </p:nvPr>
        </p:nvSpPr>
        <p:spPr/>
        <p:txBody>
          <a:bodyPr>
            <a:normAutofit/>
          </a:bodyPr>
          <a:lstStyle/>
          <a:p>
            <a:pPr algn="ctr"/>
            <a:r>
              <a:rPr lang="es-AR" dirty="0" smtClean="0">
                <a:solidFill>
                  <a:srgbClr val="FF0000"/>
                </a:solidFill>
              </a:rPr>
              <a:t>El Plan a Nivel Escolar</a:t>
            </a:r>
            <a:endParaRPr lang="es-AR"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Updated August 26, 2013</a:t>
            </a:r>
            <a:endParaRPr lang="en-US"/>
          </a:p>
        </p:txBody>
      </p:sp>
      <p:sp>
        <p:nvSpPr>
          <p:cNvPr id="3" name="Slide Number Placeholder 2"/>
          <p:cNvSpPr>
            <a:spLocks noGrp="1"/>
          </p:cNvSpPr>
          <p:nvPr>
            <p:ph type="sldNum" sz="quarter" idx="12"/>
          </p:nvPr>
        </p:nvSpPr>
        <p:spPr/>
        <p:txBody>
          <a:bodyPr/>
          <a:lstStyle/>
          <a:p>
            <a:fld id="{F7BBADE9-4C80-4DCE-9C7A-4D00155D0296}" type="slidenum">
              <a:rPr lang="en-US" smtClean="0"/>
              <a:pPr/>
              <a:t>6</a:t>
            </a:fld>
            <a:endParaRPr lang="en-US"/>
          </a:p>
        </p:txBody>
      </p:sp>
      <p:sp>
        <p:nvSpPr>
          <p:cNvPr id="4" name="Title 3"/>
          <p:cNvSpPr>
            <a:spLocks noGrp="1"/>
          </p:cNvSpPr>
          <p:nvPr>
            <p:ph type="title"/>
          </p:nvPr>
        </p:nvSpPr>
        <p:spPr/>
        <p:txBody>
          <a:bodyPr>
            <a:normAutofit fontScale="90000"/>
          </a:bodyPr>
          <a:lstStyle/>
          <a:p>
            <a:pPr algn="ctr"/>
            <a:r>
              <a:rPr lang="es-AR" dirty="0" smtClean="0">
                <a:solidFill>
                  <a:srgbClr val="FF0000"/>
                </a:solidFill>
                <a:effectLst/>
              </a:rPr>
              <a:t> La Flexibilidad de Exención de Georgia</a:t>
            </a:r>
            <a:endParaRPr lang="es-AR" dirty="0">
              <a:solidFill>
                <a:srgbClr val="FF0000"/>
              </a:solidFill>
              <a:effectLst/>
            </a:endParaRPr>
          </a:p>
        </p:txBody>
      </p:sp>
      <p:sp>
        <p:nvSpPr>
          <p:cNvPr id="6" name="TextBox 5"/>
          <p:cNvSpPr txBox="1"/>
          <p:nvPr/>
        </p:nvSpPr>
        <p:spPr>
          <a:xfrm>
            <a:off x="609600" y="1371600"/>
            <a:ext cx="8153400" cy="5909310"/>
          </a:xfrm>
          <a:prstGeom prst="rect">
            <a:avLst/>
          </a:prstGeom>
          <a:noFill/>
        </p:spPr>
        <p:txBody>
          <a:bodyPr wrap="square" rtlCol="0">
            <a:spAutoFit/>
          </a:bodyPr>
          <a:lstStyle/>
          <a:p>
            <a:pPr algn="ctr">
              <a:buNone/>
            </a:pPr>
            <a:r>
              <a:rPr lang="es-AR" b="1" dirty="0" smtClean="0"/>
              <a:t>La Escuela Cumming </a:t>
            </a:r>
            <a:r>
              <a:rPr lang="es-AR" b="1" dirty="0" err="1" smtClean="0"/>
              <a:t>Elementary</a:t>
            </a:r>
            <a:r>
              <a:rPr lang="es-AR" b="1" dirty="0" smtClean="0"/>
              <a:t> es una </a:t>
            </a:r>
          </a:p>
          <a:p>
            <a:pPr algn="ctr">
              <a:buNone/>
            </a:pPr>
            <a:r>
              <a:rPr lang="es-AR" b="1" dirty="0" smtClean="0"/>
              <a:t>Escuela de Título I en el año 2014.</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r>
              <a:rPr lang="es-ES" b="1" dirty="0" smtClean="0"/>
              <a:t>Una “Escuela de Más Alto Rendimiento" es una escuela de Título I, entre el 5% de las escuelas de Título I en el estado que ha tenido el más alto rendimiento absoluto por tres años del grupo de "todos los estudiantes" en las evaluaciones estatales. Una escuela de más alto rendimiento debe haber logrado un Progreso Anual Adecuado (“AYP”) para el grupo de "todos los estudiantes" y todos sus subgrupos en 2011</a:t>
            </a:r>
            <a:r>
              <a:rPr lang="es-ES" dirty="0" smtClean="0"/>
              <a:t>.</a:t>
            </a:r>
            <a:r>
              <a:rPr lang="en-US" dirty="0" smtClean="0"/>
              <a:t> </a:t>
            </a:r>
          </a:p>
          <a:p>
            <a:pPr algn="ctr">
              <a:buNone/>
            </a:pPr>
            <a:endParaRPr lang="en-US" dirty="0" smtClean="0"/>
          </a:p>
          <a:p>
            <a:pPr algn="ctr">
              <a:buNone/>
            </a:pPr>
            <a:endParaRPr lang="en-US" dirty="0" smtClean="0"/>
          </a:p>
          <a:p>
            <a:endParaRPr lang="en-US" dirty="0"/>
          </a:p>
        </p:txBody>
      </p:sp>
      <p:pic>
        <p:nvPicPr>
          <p:cNvPr id="7" name="Picture 6" descr="title i reward.bmp"/>
          <p:cNvPicPr>
            <a:picLocks noChangeAspect="1"/>
          </p:cNvPicPr>
          <p:nvPr/>
        </p:nvPicPr>
        <p:blipFill>
          <a:blip r:embed="rId2" cstate="print"/>
          <a:stretch>
            <a:fillRect/>
          </a:stretch>
        </p:blipFill>
        <p:spPr>
          <a:xfrm>
            <a:off x="3438790" y="2133601"/>
            <a:ext cx="1954901" cy="1981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normAutofit fontScale="92500"/>
          </a:bodyPr>
          <a:lstStyle/>
          <a:p>
            <a:r>
              <a:rPr lang="es-UY" sz="2800" b="1" dirty="0" smtClean="0">
                <a:solidFill>
                  <a:srgbClr val="002060"/>
                </a:solidFill>
              </a:rPr>
              <a:t>Normas Fundamentales Comunes de Rendimiento Georgia (CCGPS) </a:t>
            </a:r>
            <a:r>
              <a:rPr lang="es-UY" dirty="0" smtClean="0">
                <a:solidFill>
                  <a:srgbClr val="002060"/>
                </a:solidFill>
              </a:rPr>
              <a:t>es el currículo del lenguaje inglés y matemáticas en los grados K-5</a:t>
            </a:r>
            <a:r>
              <a:rPr lang="es-UY" dirty="0" smtClean="0"/>
              <a:t>.</a:t>
            </a:r>
          </a:p>
          <a:p>
            <a:r>
              <a:rPr lang="es-ES" dirty="0" smtClean="0"/>
              <a:t>Las normas proporcionan un marco coherente para preparar a los estudiantes para el éxito en la universidad y / o el lugar de trabajo del Siglo 21</a:t>
            </a:r>
            <a:r>
              <a:rPr lang="es-UY" dirty="0" smtClean="0"/>
              <a:t>. </a:t>
            </a:r>
          </a:p>
          <a:p>
            <a:r>
              <a:rPr lang="es-ES" dirty="0" smtClean="0">
                <a:solidFill>
                  <a:srgbClr val="002060"/>
                </a:solidFill>
              </a:rPr>
              <a:t>Estándares de Rendimiento de Georgia (GPS) da directrices claras para la enseñanza, la evaluación, y el trabajo del estudiante.</a:t>
            </a:r>
          </a:p>
          <a:p>
            <a:r>
              <a:rPr lang="es-ES" dirty="0" smtClean="0"/>
              <a:t>GPS es el plan de estudios que CES sigue en Estudios Sociales y Ciencias.</a:t>
            </a:r>
            <a:endParaRPr lang="en-US" dirty="0"/>
          </a:p>
        </p:txBody>
      </p:sp>
      <p:sp>
        <p:nvSpPr>
          <p:cNvPr id="3" name="Footer Placeholder 2"/>
          <p:cNvSpPr>
            <a:spLocks noGrp="1"/>
          </p:cNvSpPr>
          <p:nvPr>
            <p:ph type="ftr" sz="quarter" idx="11"/>
          </p:nvPr>
        </p:nvSpPr>
        <p:spPr/>
        <p:txBody>
          <a:bodyPr/>
          <a:lstStyle/>
          <a:p>
            <a:r>
              <a:rPr lang="en-US" dirty="0" smtClean="0"/>
              <a:t>Updated September 9, 2014</a:t>
            </a:r>
            <a:endParaRPr lang="en-US" dirty="0"/>
          </a:p>
        </p:txBody>
      </p:sp>
      <p:sp>
        <p:nvSpPr>
          <p:cNvPr id="4" name="Slide Number Placeholder 3"/>
          <p:cNvSpPr>
            <a:spLocks noGrp="1"/>
          </p:cNvSpPr>
          <p:nvPr>
            <p:ph type="sldNum" sz="quarter" idx="12"/>
          </p:nvPr>
        </p:nvSpPr>
        <p:spPr/>
        <p:txBody>
          <a:bodyPr/>
          <a:lstStyle/>
          <a:p>
            <a:fld id="{F7BBADE9-4C80-4DCE-9C7A-4D00155D0296}" type="slidenum">
              <a:rPr lang="en-US" smtClean="0"/>
              <a:pPr/>
              <a:t>7</a:t>
            </a:fld>
            <a:endParaRPr lang="en-US"/>
          </a:p>
        </p:txBody>
      </p:sp>
      <p:sp>
        <p:nvSpPr>
          <p:cNvPr id="5" name="Title 4"/>
          <p:cNvSpPr>
            <a:spLocks noGrp="1"/>
          </p:cNvSpPr>
          <p:nvPr>
            <p:ph type="title"/>
          </p:nvPr>
        </p:nvSpPr>
        <p:spPr/>
        <p:txBody>
          <a:bodyPr/>
          <a:lstStyle/>
          <a:p>
            <a:r>
              <a:rPr lang="es-UY" dirty="0" smtClean="0"/>
              <a:t>Currículo </a:t>
            </a:r>
            <a:endParaRPr lang="es-UY"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S" dirty="0" smtClean="0"/>
              <a:t>Condado de Forsyth </a:t>
            </a:r>
            <a:r>
              <a:rPr lang="es-ES" sz="2400" dirty="0" smtClean="0">
                <a:solidFill>
                  <a:srgbClr val="002060"/>
                </a:solidFill>
              </a:rPr>
              <a:t>evaluaciones provisionales </a:t>
            </a:r>
            <a:endParaRPr lang="es-ES" dirty="0" smtClean="0">
              <a:solidFill>
                <a:srgbClr val="002060"/>
              </a:solidFill>
            </a:endParaRPr>
          </a:p>
          <a:p>
            <a:pPr lvl="2">
              <a:buFont typeface="Courier New" pitchFamily="49" charset="0"/>
              <a:buChar char="o"/>
            </a:pPr>
            <a:r>
              <a:rPr lang="es-ES" sz="1800" b="1" dirty="0" smtClean="0">
                <a:solidFill>
                  <a:srgbClr val="002060"/>
                </a:solidFill>
              </a:rPr>
              <a:t>Grados 2-5 </a:t>
            </a:r>
          </a:p>
          <a:p>
            <a:pPr lvl="2">
              <a:buFont typeface="Courier New" pitchFamily="49" charset="0"/>
              <a:buChar char="o"/>
            </a:pPr>
            <a:r>
              <a:rPr lang="es-ES" sz="1800" dirty="0" smtClean="0"/>
              <a:t>Pre-evaluación (agosto de 2014) </a:t>
            </a:r>
          </a:p>
          <a:p>
            <a:pPr lvl="2">
              <a:buFont typeface="Courier New" pitchFamily="49" charset="0"/>
              <a:buChar char="o"/>
            </a:pPr>
            <a:r>
              <a:rPr lang="es-ES" sz="1800" dirty="0" smtClean="0"/>
              <a:t>Post-Evaluación (mayo de 2015)  </a:t>
            </a:r>
            <a:r>
              <a:rPr lang="en-US" sz="1800" dirty="0" smtClean="0"/>
              <a:t>Georgia Milestones</a:t>
            </a:r>
          </a:p>
          <a:p>
            <a:pPr lvl="2">
              <a:buFont typeface="Courier New" pitchFamily="49" charset="0"/>
              <a:buChar char="o"/>
            </a:pPr>
            <a:r>
              <a:rPr lang="en-US" sz="1800" b="1" dirty="0" smtClean="0">
                <a:solidFill>
                  <a:srgbClr val="002060"/>
                </a:solidFill>
              </a:rPr>
              <a:t>Grades 3-5</a:t>
            </a:r>
          </a:p>
          <a:p>
            <a:pPr lvl="2"/>
            <a:r>
              <a:rPr lang="es-ES" sz="1500" dirty="0" smtClean="0"/>
              <a:t>Tomando el lugar de CRCT </a:t>
            </a:r>
          </a:p>
          <a:p>
            <a:pPr lvl="2"/>
            <a:r>
              <a:rPr lang="es-ES" sz="1500" dirty="0" smtClean="0"/>
              <a:t>Artes del lenguaje-inglés, Matemáticas, Ciencias, Estudios Sociales </a:t>
            </a:r>
          </a:p>
          <a:p>
            <a:pPr lvl="2"/>
            <a:r>
              <a:rPr lang="es-ES" sz="1500" dirty="0" smtClean="0"/>
              <a:t>Escritura será un componente de todas las pruebas </a:t>
            </a:r>
          </a:p>
          <a:p>
            <a:pPr lvl="2"/>
            <a:r>
              <a:rPr lang="es-ES" sz="1500" dirty="0" smtClean="0"/>
              <a:t>Parte de los SLO para 4 y 5 </a:t>
            </a:r>
          </a:p>
          <a:p>
            <a:pPr lvl="2"/>
            <a:r>
              <a:rPr lang="es-ES" sz="1500" b="1" dirty="0" smtClean="0"/>
              <a:t>Los niveles de competencia: </a:t>
            </a:r>
            <a:r>
              <a:rPr lang="es-ES" sz="1500" dirty="0" smtClean="0"/>
              <a:t>Necesita apoyo adicional, va bien, se recomienda los Niveles de Lectura de </a:t>
            </a:r>
            <a:r>
              <a:rPr lang="en-US" sz="1500" dirty="0" err="1" smtClean="0"/>
              <a:t>Fountas</a:t>
            </a:r>
            <a:r>
              <a:rPr lang="en-US" sz="1500" dirty="0" smtClean="0"/>
              <a:t> &amp; </a:t>
            </a:r>
            <a:r>
              <a:rPr lang="en-US" sz="1500" dirty="0" err="1" smtClean="0"/>
              <a:t>Pinnell</a:t>
            </a:r>
            <a:endParaRPr lang="en-US" sz="1500" dirty="0" smtClean="0"/>
          </a:p>
          <a:p>
            <a:pPr lvl="2"/>
            <a:r>
              <a:rPr lang="en-US" sz="1800" b="1" dirty="0" smtClean="0">
                <a:solidFill>
                  <a:srgbClr val="002060"/>
                </a:solidFill>
              </a:rPr>
              <a:t>K-5</a:t>
            </a:r>
          </a:p>
          <a:p>
            <a:pPr lvl="2"/>
            <a:r>
              <a:rPr lang="es-ES" sz="1500" dirty="0" smtClean="0"/>
              <a:t>Parte de los SLO para K-3 </a:t>
            </a:r>
          </a:p>
          <a:p>
            <a:pPr lvl="2"/>
            <a:r>
              <a:rPr lang="es-ES" sz="1500" dirty="0" smtClean="0"/>
              <a:t>nivel de habilidad por grado de acuerdo al Condado de Forsyth</a:t>
            </a:r>
            <a:endParaRPr lang="en-US" sz="1500" dirty="0"/>
          </a:p>
        </p:txBody>
      </p:sp>
      <p:sp>
        <p:nvSpPr>
          <p:cNvPr id="3" name="Footer Placeholder 2"/>
          <p:cNvSpPr>
            <a:spLocks noGrp="1"/>
          </p:cNvSpPr>
          <p:nvPr>
            <p:ph type="ftr" sz="quarter" idx="11"/>
          </p:nvPr>
        </p:nvSpPr>
        <p:spPr/>
        <p:txBody>
          <a:bodyPr/>
          <a:lstStyle/>
          <a:p>
            <a:r>
              <a:rPr lang="en-US" dirty="0" smtClean="0"/>
              <a:t>Updated September 9, 2014</a:t>
            </a:r>
            <a:endParaRPr lang="en-US" dirty="0"/>
          </a:p>
        </p:txBody>
      </p:sp>
      <p:sp>
        <p:nvSpPr>
          <p:cNvPr id="4" name="Slide Number Placeholder 3"/>
          <p:cNvSpPr>
            <a:spLocks noGrp="1"/>
          </p:cNvSpPr>
          <p:nvPr>
            <p:ph type="sldNum" sz="quarter" idx="12"/>
          </p:nvPr>
        </p:nvSpPr>
        <p:spPr/>
        <p:txBody>
          <a:bodyPr/>
          <a:lstStyle/>
          <a:p>
            <a:fld id="{F7BBADE9-4C80-4DCE-9C7A-4D00155D0296}" type="slidenum">
              <a:rPr lang="en-US" smtClean="0"/>
              <a:pPr/>
              <a:t>8</a:t>
            </a:fld>
            <a:endParaRPr lang="en-US"/>
          </a:p>
        </p:txBody>
      </p:sp>
      <p:sp>
        <p:nvSpPr>
          <p:cNvPr id="5" name="Title 4"/>
          <p:cNvSpPr>
            <a:spLocks noGrp="1"/>
          </p:cNvSpPr>
          <p:nvPr>
            <p:ph type="title"/>
          </p:nvPr>
        </p:nvSpPr>
        <p:spPr/>
        <p:txBody>
          <a:bodyPr/>
          <a:lstStyle/>
          <a:p>
            <a:r>
              <a:rPr lang="en-US" dirty="0" err="1" smtClean="0"/>
              <a:t>Evaluaciones</a:t>
            </a:r>
            <a:r>
              <a:rPr lang="en-US" dirty="0" smtClean="0"/>
              <a:t> </a:t>
            </a:r>
            <a:r>
              <a:rPr lang="en-US" dirty="0" err="1" smtClean="0"/>
              <a:t>Académicas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457200" y="1524000"/>
            <a:ext cx="83058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effectLst/>
                <a:uLnTx/>
                <a:uFillTx/>
                <a:latin typeface="+mj-lt"/>
              </a:rPr>
              <a:t>Recursos Tecnológicos: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2400" i="0" u="none" strike="noStrike" kern="1200" cap="none" spc="0" normalizeH="0" baseline="0" noProof="0" dirty="0" smtClean="0">
                <a:ln>
                  <a:noFill/>
                </a:ln>
                <a:effectLst/>
                <a:uLnTx/>
                <a:uFillTx/>
                <a:latin typeface="+mj-lt"/>
              </a:rPr>
              <a:t>      Computadoras Portátiles, </a:t>
            </a:r>
            <a:r>
              <a:rPr kumimoji="0" lang="es-ES_tradnl" sz="2400" i="0" u="none" strike="noStrike" kern="1200" cap="none" spc="0" normalizeH="0" baseline="0" noProof="0" dirty="0" err="1" smtClean="0">
                <a:ln>
                  <a:noFill/>
                </a:ln>
                <a:effectLst/>
                <a:uLnTx/>
                <a:uFillTx/>
                <a:latin typeface="+mj-lt"/>
              </a:rPr>
              <a:t>iPods</a:t>
            </a:r>
            <a:r>
              <a:rPr kumimoji="0" lang="es-ES_tradnl" sz="2400" i="0" u="none" strike="noStrike" kern="1200" cap="none" spc="0" normalizeH="0" baseline="0" noProof="0" dirty="0" smtClean="0">
                <a:ln>
                  <a:noFill/>
                </a:ln>
                <a:effectLst/>
                <a:uLnTx/>
                <a:uFillTx/>
                <a:latin typeface="+mj-lt"/>
              </a:rPr>
              <a:t>, </a:t>
            </a:r>
            <a:r>
              <a:rPr kumimoji="0" lang="es-ES_tradnl" sz="2400" i="0" u="none" strike="noStrike" kern="1200" cap="none" spc="0" normalizeH="0" baseline="0" noProof="0" dirty="0" err="1" smtClean="0">
                <a:ln>
                  <a:noFill/>
                </a:ln>
                <a:effectLst/>
                <a:uLnTx/>
                <a:uFillTx/>
                <a:latin typeface="+mj-lt"/>
              </a:rPr>
              <a:t>iPads</a:t>
            </a:r>
            <a:r>
              <a:rPr kumimoji="0" lang="es-ES_tradnl" sz="2400" i="0" u="none" strike="noStrike" kern="1200" cap="none" spc="0" normalizeH="0" baseline="0" noProof="0" dirty="0" smtClean="0">
                <a:ln>
                  <a:noFill/>
                </a:ln>
                <a:effectLst/>
                <a:uLnTx/>
                <a:uFillTx/>
                <a:latin typeface="+mj-lt"/>
              </a:rPr>
              <a:t>,</a:t>
            </a:r>
            <a:r>
              <a:rPr kumimoji="0" lang="es-ES_tradnl" sz="2400" i="0" u="none" strike="noStrike" kern="1200" cap="none" spc="0" normalizeH="0" noProof="0" dirty="0" smtClean="0">
                <a:ln>
                  <a:noFill/>
                </a:ln>
                <a:effectLst/>
                <a:uLnTx/>
                <a:uFillTx/>
                <a:latin typeface="+mj-lt"/>
              </a:rPr>
              <a:t> y</a:t>
            </a:r>
            <a:br>
              <a:rPr kumimoji="0" lang="es-ES_tradnl" sz="2400" i="0" u="none" strike="noStrike" kern="1200" cap="none" spc="0" normalizeH="0" noProof="0" dirty="0" smtClean="0">
                <a:ln>
                  <a:noFill/>
                </a:ln>
                <a:effectLst/>
                <a:uLnTx/>
                <a:uFillTx/>
                <a:latin typeface="+mj-lt"/>
              </a:rPr>
            </a:br>
            <a:r>
              <a:rPr kumimoji="0" lang="es-ES_tradnl" sz="2400" i="0" u="none" strike="noStrike" kern="1200" cap="none" spc="0" normalizeH="0" noProof="0" dirty="0" smtClean="0">
                <a:ln>
                  <a:noFill/>
                </a:ln>
                <a:effectLst/>
                <a:uLnTx/>
                <a:uFillTx/>
                <a:latin typeface="+mj-lt"/>
              </a:rPr>
              <a:t>   </a:t>
            </a:r>
            <a:r>
              <a:rPr kumimoji="0" lang="es-ES_tradnl" sz="2400" i="0" u="none" strike="noStrike" kern="1200" cap="none" spc="0" normalizeH="0" baseline="0" noProof="0" dirty="0" smtClean="0">
                <a:ln>
                  <a:noFill/>
                </a:ln>
                <a:effectLst/>
                <a:uLnTx/>
                <a:uFillTx/>
                <a:latin typeface="+mj-lt"/>
              </a:rPr>
              <a:t>programas de aprendizaje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solidFill>
                  <a:srgbClr val="002060"/>
                </a:solidFill>
                <a:effectLst/>
                <a:uLnTx/>
                <a:uFillTx/>
                <a:latin typeface="+mj-lt"/>
              </a:rPr>
              <a:t>Programas Académicos: Materiales o juegos de aprendizaje tales como “Imagine It!” (Imagíneselo), “Do </a:t>
            </a:r>
            <a:r>
              <a:rPr kumimoji="0" lang="es-ES_tradnl" sz="2400" i="0" u="none" strike="noStrike" kern="1200" cap="none" spc="0" normalizeH="0" baseline="0" noProof="0" dirty="0" err="1" smtClean="0">
                <a:ln>
                  <a:noFill/>
                </a:ln>
                <a:solidFill>
                  <a:srgbClr val="002060"/>
                </a:solidFill>
                <a:effectLst/>
                <a:uLnTx/>
                <a:uFillTx/>
                <a:latin typeface="+mj-lt"/>
              </a:rPr>
              <a:t>the</a:t>
            </a:r>
            <a:r>
              <a:rPr kumimoji="0" lang="es-ES_tradnl" sz="2400" i="0" u="none" strike="noStrike" kern="1200" cap="none" spc="0" normalizeH="0" baseline="0" noProof="0" dirty="0" smtClean="0">
                <a:ln>
                  <a:noFill/>
                </a:ln>
                <a:solidFill>
                  <a:srgbClr val="002060"/>
                </a:solidFill>
                <a:effectLst/>
                <a:uLnTx/>
                <a:uFillTx/>
                <a:latin typeface="+mj-lt"/>
              </a:rPr>
              <a:t> </a:t>
            </a:r>
            <a:r>
              <a:rPr kumimoji="0" lang="es-ES_tradnl" sz="2400" i="0" u="none" strike="noStrike" kern="1200" cap="none" spc="0" normalizeH="0" baseline="0" noProof="0" dirty="0" err="1" smtClean="0">
                <a:ln>
                  <a:noFill/>
                </a:ln>
                <a:solidFill>
                  <a:srgbClr val="002060"/>
                </a:solidFill>
                <a:effectLst/>
                <a:uLnTx/>
                <a:uFillTx/>
                <a:latin typeface="+mj-lt"/>
              </a:rPr>
              <a:t>Math</a:t>
            </a:r>
            <a:r>
              <a:rPr kumimoji="0" lang="es-ES_tradnl" sz="2400" i="0" u="none" strike="noStrike" kern="1200" cap="none" spc="0" normalizeH="0" baseline="0" noProof="0" dirty="0" smtClean="0">
                <a:ln>
                  <a:noFill/>
                </a:ln>
                <a:solidFill>
                  <a:srgbClr val="002060"/>
                </a:solidFill>
                <a:effectLst/>
                <a:uLnTx/>
                <a:uFillTx/>
                <a:latin typeface="+mj-lt"/>
              </a:rPr>
              <a:t>” (Haz la</a:t>
            </a:r>
            <a:r>
              <a:rPr kumimoji="0" lang="es-ES_tradnl" sz="2400" i="0" u="none" strike="noStrike" kern="1200" cap="none" spc="0" normalizeH="0" noProof="0" dirty="0" smtClean="0">
                <a:ln>
                  <a:noFill/>
                </a:ln>
                <a:solidFill>
                  <a:srgbClr val="002060"/>
                </a:solidFill>
                <a:effectLst/>
                <a:uLnTx/>
                <a:uFillTx/>
                <a:latin typeface="+mj-lt"/>
              </a:rPr>
              <a:t> Matemática) </a:t>
            </a:r>
            <a:r>
              <a:rPr kumimoji="0" lang="es-ES_tradnl" sz="2400" i="0" u="none" strike="noStrike" kern="1200" cap="none" spc="0" normalizeH="0" baseline="0" noProof="0" dirty="0" smtClean="0">
                <a:ln>
                  <a:noFill/>
                </a:ln>
                <a:solidFill>
                  <a:srgbClr val="002060"/>
                </a:solidFill>
                <a:effectLst/>
                <a:uLnTx/>
                <a:uFillTx/>
                <a:latin typeface="+mj-lt"/>
              </a:rPr>
              <a:t>, “Mountain </a:t>
            </a:r>
            <a:r>
              <a:rPr kumimoji="0" lang="es-ES_tradnl" sz="2400" i="0" u="none" strike="noStrike" kern="1200" cap="none" spc="0" normalizeH="0" baseline="0" noProof="0" dirty="0" err="1" smtClean="0">
                <a:ln>
                  <a:noFill/>
                </a:ln>
                <a:solidFill>
                  <a:srgbClr val="002060"/>
                </a:solidFill>
                <a:effectLst/>
                <a:uLnTx/>
                <a:uFillTx/>
                <a:latin typeface="+mj-lt"/>
              </a:rPr>
              <a:t>Math</a:t>
            </a:r>
            <a:r>
              <a:rPr kumimoji="0" lang="es-ES_tradnl" sz="2400" i="0" u="none" strike="noStrike" kern="1200" cap="none" spc="0" normalizeH="0" baseline="0" noProof="0" dirty="0" smtClean="0">
                <a:ln>
                  <a:noFill/>
                </a:ln>
                <a:solidFill>
                  <a:srgbClr val="002060"/>
                </a:solidFill>
                <a:effectLst/>
                <a:uLnTx/>
                <a:uFillTx/>
                <a:latin typeface="+mj-lt"/>
              </a:rPr>
              <a:t>/</a:t>
            </a:r>
            <a:r>
              <a:rPr kumimoji="0" lang="es-ES_tradnl" sz="2400" i="0" u="none" strike="noStrike" kern="1200" cap="none" spc="0" normalizeH="0" baseline="0" noProof="0" dirty="0" err="1" smtClean="0">
                <a:ln>
                  <a:noFill/>
                </a:ln>
                <a:solidFill>
                  <a:srgbClr val="002060"/>
                </a:solidFill>
                <a:effectLst/>
                <a:uLnTx/>
                <a:uFillTx/>
                <a:latin typeface="+mj-lt"/>
              </a:rPr>
              <a:t>Language</a:t>
            </a:r>
            <a:r>
              <a:rPr kumimoji="0" lang="es-ES_tradnl" sz="2400" i="0" u="none" strike="noStrike" kern="1200" cap="none" spc="0" normalizeH="0" baseline="0" noProof="0" dirty="0" smtClean="0">
                <a:ln>
                  <a:noFill/>
                </a:ln>
                <a:solidFill>
                  <a:srgbClr val="002060"/>
                </a:solidFill>
                <a:effectLst/>
                <a:uLnTx/>
                <a:uFillTx/>
                <a:latin typeface="+mj-lt"/>
              </a:rPr>
              <a:t>” (Montaña sobre Matemáticas</a:t>
            </a:r>
            <a:r>
              <a:rPr lang="es-ES_tradnl" sz="2400" dirty="0" smtClean="0">
                <a:solidFill>
                  <a:srgbClr val="002060"/>
                </a:solidFill>
                <a:latin typeface="+mj-lt"/>
              </a:rPr>
              <a:t>/Lenguaje)</a:t>
            </a:r>
            <a:r>
              <a:rPr kumimoji="0" lang="es-ES_tradnl" sz="2400" i="0" u="none" strike="noStrike" kern="1200" cap="none" spc="0" normalizeH="0" baseline="0" noProof="0" dirty="0" smtClean="0">
                <a:ln>
                  <a:noFill/>
                </a:ln>
                <a:solidFill>
                  <a:srgbClr val="002060"/>
                </a:solidFill>
                <a:effectLst/>
                <a:uLnTx/>
                <a:uFillTx/>
                <a:latin typeface="+mj-lt"/>
              </a:rPr>
              <a:t>,</a:t>
            </a:r>
            <a:r>
              <a:rPr kumimoji="0" lang="es-ES_tradnl" sz="2400" i="0" u="none" strike="noStrike" kern="1200" cap="none" spc="0" normalizeH="0" noProof="0" dirty="0" smtClean="0">
                <a:ln>
                  <a:noFill/>
                </a:ln>
                <a:solidFill>
                  <a:srgbClr val="002060"/>
                </a:solidFill>
                <a:effectLst/>
                <a:uLnTx/>
                <a:uFillTx/>
                <a:latin typeface="+mj-lt"/>
              </a:rPr>
              <a:t> etc.</a:t>
            </a:r>
            <a:endParaRPr kumimoji="0" lang="es-ES_tradnl" sz="2400" i="0" u="none" strike="noStrike" kern="1200" cap="none" spc="0" normalizeH="0" baseline="0" noProof="0" dirty="0" smtClean="0">
              <a:ln>
                <a:noFill/>
              </a:ln>
              <a:solidFill>
                <a:srgbClr val="002060"/>
              </a:solidFill>
              <a:effectLst/>
              <a:uLnTx/>
              <a:uFillTx/>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effectLst/>
                <a:uLnTx/>
                <a:uFillTx/>
                <a:latin typeface="+mj-lt"/>
              </a:rPr>
              <a:t>Personal docente adicional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2400" i="0" u="none" strike="noStrike" kern="1200" cap="none" spc="0" normalizeH="0" baseline="0" noProof="0" dirty="0" smtClean="0">
                <a:ln>
                  <a:noFill/>
                </a:ln>
                <a:solidFill>
                  <a:srgbClr val="002060"/>
                </a:solidFill>
                <a:effectLst/>
                <a:uLnTx/>
                <a:uFillTx/>
                <a:latin typeface="+mj-lt"/>
              </a:rPr>
              <a:t>Centro de Recursos Para Padres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ooter Placeholder 8"/>
          <p:cNvSpPr>
            <a:spLocks noGrp="1"/>
          </p:cNvSpPr>
          <p:nvPr>
            <p:ph type="ftr" sz="quarter" idx="11"/>
          </p:nvPr>
        </p:nvSpPr>
        <p:spPr/>
        <p:txBody>
          <a:bodyPr/>
          <a:lstStyle/>
          <a:p>
            <a:r>
              <a:rPr lang="en-US" smtClean="0"/>
              <a:t>Updated August 26, 2013</a:t>
            </a:r>
            <a:endParaRPr lang="en-US"/>
          </a:p>
        </p:txBody>
      </p:sp>
      <p:sp>
        <p:nvSpPr>
          <p:cNvPr id="10" name="Slide Number Placeholder 9"/>
          <p:cNvSpPr>
            <a:spLocks noGrp="1"/>
          </p:cNvSpPr>
          <p:nvPr>
            <p:ph type="sldNum" sz="quarter" idx="12"/>
          </p:nvPr>
        </p:nvSpPr>
        <p:spPr/>
        <p:txBody>
          <a:bodyPr/>
          <a:lstStyle/>
          <a:p>
            <a:fld id="{F7BBADE9-4C80-4DCE-9C7A-4D00155D0296}" type="slidenum">
              <a:rPr lang="en-US" smtClean="0"/>
              <a:pPr/>
              <a:t>9</a:t>
            </a:fld>
            <a:endParaRPr lang="en-US"/>
          </a:p>
        </p:txBody>
      </p:sp>
      <p:sp>
        <p:nvSpPr>
          <p:cNvPr id="7" name="TextBox 6"/>
          <p:cNvSpPr txBox="1"/>
          <p:nvPr/>
        </p:nvSpPr>
        <p:spPr>
          <a:xfrm>
            <a:off x="990600" y="533400"/>
            <a:ext cx="7620000" cy="1077218"/>
          </a:xfrm>
          <a:prstGeom prst="rect">
            <a:avLst/>
          </a:prstGeom>
          <a:noFill/>
        </p:spPr>
        <p:txBody>
          <a:bodyPr wrap="square" rtlCol="0">
            <a:spAutoFit/>
          </a:bodyPr>
          <a:lstStyle/>
          <a:p>
            <a:r>
              <a:rPr lang="es-UY" sz="3200" b="1" dirty="0" smtClean="0"/>
              <a:t>¿Cómo se gasta el $$$ </a:t>
            </a:r>
          </a:p>
          <a:p>
            <a:r>
              <a:rPr lang="es-UY" sz="3200" b="1" dirty="0" smtClean="0"/>
              <a:t>        de los fondos de Título I?  </a:t>
            </a:r>
            <a:endParaRPr lang="es-UY" sz="32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1304</TotalTime>
  <Words>1236</Words>
  <Application>Microsoft Office PowerPoint</Application>
  <PresentationFormat>On-screen Show (4:3)</PresentationFormat>
  <Paragraphs>191</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 </vt:lpstr>
      <vt:lpstr>Slide 2</vt:lpstr>
      <vt:lpstr>Slide 3</vt:lpstr>
      <vt:lpstr>Slide 4</vt:lpstr>
      <vt:lpstr>El Plan a Nivel Escolar</vt:lpstr>
      <vt:lpstr> La Flexibilidad de Exención de Georgia</vt:lpstr>
      <vt:lpstr>Currículo </vt:lpstr>
      <vt:lpstr>Evaluaciones Académicas</vt:lpstr>
      <vt:lpstr>Slide 9</vt:lpstr>
      <vt:lpstr>Plan a Nivel Escolar</vt:lpstr>
      <vt:lpstr>Objetivos Académicos </vt:lpstr>
      <vt:lpstr>Participación de los Padres</vt:lpstr>
      <vt:lpstr>Slide 13</vt:lpstr>
      <vt:lpstr>Slide 14</vt:lpstr>
      <vt:lpstr>Slide 15</vt:lpstr>
      <vt:lpstr>Slide 16</vt:lpstr>
      <vt:lpstr>Slide 17</vt:lpstr>
      <vt:lpstr>Fondos de Título I para la Participación de los Padres</vt:lpstr>
      <vt:lpstr>Slide 19</vt:lpstr>
      <vt:lpstr>¡Usted Tiene Derechos!</vt:lpstr>
      <vt:lpstr>Necesita más información?</vt:lpstr>
      <vt:lpstr>Slide 22</vt:lpstr>
    </vt:vector>
  </TitlesOfParts>
  <Company>Forsyth County School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Cumming Elementary Schoolwide Title I Program</dc:title>
  <dc:creator>bcarroll</dc:creator>
  <cp:lastModifiedBy>kgunter</cp:lastModifiedBy>
  <cp:revision>127</cp:revision>
  <dcterms:created xsi:type="dcterms:W3CDTF">2011-08-31T12:43:59Z</dcterms:created>
  <dcterms:modified xsi:type="dcterms:W3CDTF">2014-09-11T17:44:35Z</dcterms:modified>
</cp:coreProperties>
</file>