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8B35F71-778A-5141-A90C-618F7279E9CA}" type="datetimeFigureOut">
              <a:rPr lang="en-US" smtClean="0"/>
              <a:pPr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79BAEDE-51AF-9747-B3DB-24137D88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Core &amp; Close </a:t>
            </a:r>
            <a:r>
              <a:rPr lang="en-US" dirty="0" smtClean="0"/>
              <a:t>Reading</a:t>
            </a:r>
            <a:br>
              <a:rPr lang="en-US" dirty="0" smtClean="0"/>
            </a:b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Núcleo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Común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&amp;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Lectura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</a:rPr>
              <a:t>Atenta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Williams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489334">
            <a:off x="695651" y="4183001"/>
            <a:ext cx="22844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Common Core: Close Reading</a:t>
            </a:r>
          </a:p>
          <a:p>
            <a:pPr algn="ctr"/>
            <a:r>
              <a:rPr lang="en-US" dirty="0" smtClean="0"/>
              <a:t>By Timothy Shanahan</a:t>
            </a:r>
          </a:p>
          <a:p>
            <a:pPr algn="ctr"/>
            <a:r>
              <a:rPr lang="en-US" dirty="0" err="1" smtClean="0"/>
              <a:t>Scholastic.com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4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Close Reading?</a:t>
            </a:r>
            <a:r>
              <a:rPr lang="es-ES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¿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Qué es lectura atenta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/>
              <a:t>It is </a:t>
            </a:r>
            <a:r>
              <a:rPr lang="en-US" sz="2200" b="1" dirty="0" smtClean="0"/>
              <a:t>NOT</a:t>
            </a:r>
            <a:r>
              <a:rPr lang="en-US" sz="2200" dirty="0" smtClean="0"/>
              <a:t> looking closely at a book or sitting close to your child while reading a book</a:t>
            </a:r>
            <a:r>
              <a:rPr lang="en-US" sz="2200" dirty="0" smtClean="0"/>
              <a:t>.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NO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es: mirar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de cerca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un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libro o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sentarse cerca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de su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hijo(a) mientras el (ella)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lee un libro.</a:t>
            </a:r>
            <a:endParaRPr lang="en-US" sz="2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200" dirty="0" smtClean="0"/>
              <a:t>It </a:t>
            </a:r>
            <a:r>
              <a:rPr lang="en-US" sz="2200" b="1" dirty="0" smtClean="0"/>
              <a:t>IS</a:t>
            </a:r>
            <a:r>
              <a:rPr lang="en-US" sz="2200" dirty="0" smtClean="0"/>
              <a:t> examining a text to gather as much meaning as possible</a:t>
            </a:r>
            <a:r>
              <a:rPr lang="en-US" sz="2200" dirty="0" smtClean="0"/>
              <a:t>.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Sí es: examinar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un texto para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descubrir su significado lo mejor posible.</a:t>
            </a:r>
            <a:endParaRPr lang="en-US" sz="2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200" dirty="0" smtClean="0"/>
              <a:t>Close reading is about focusing on the information in the text without relying on outside information or support</a:t>
            </a:r>
            <a:r>
              <a:rPr lang="en-US" sz="2200" dirty="0" smtClean="0"/>
              <a:t>. </a:t>
            </a:r>
          </a:p>
          <a:p>
            <a:pPr>
              <a:buNone/>
            </a:pPr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La l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ectura atenta consiste en concentrarse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en la información contenida en el texto sin depender de información o apoyo no incluído </a:t>
            </a:r>
            <a:r>
              <a:rPr lang="es-ES" sz="2200" dirty="0" smtClean="0">
                <a:solidFill>
                  <a:schemeClr val="accent4">
                    <a:lumMod val="75000"/>
                  </a:schemeClr>
                </a:solidFill>
              </a:rPr>
              <a:t>en el texto.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00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Close </a:t>
            </a:r>
            <a:r>
              <a:rPr lang="en-US" dirty="0" smtClean="0"/>
              <a:t>Reading</a:t>
            </a:r>
            <a:br>
              <a:rPr lang="en-US" dirty="0" smtClean="0"/>
            </a:b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Objetivo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de la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Lectura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Atenta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close reading is to foster independent readers who are able to deeply understand a text by thinking only about the text itself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El objetivo de la lectura atenta es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promover lectores que sean independientes,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que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sean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capaces de comprender en profundidad un texto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utilizando únicamente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el texto mismo.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4180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r>
              <a:rPr lang="en-US" dirty="0" smtClean="0"/>
              <a:t>Readers</a:t>
            </a:r>
            <a:br>
              <a:rPr lang="en-US" dirty="0" smtClean="0"/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Buenos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Lectores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14073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Within the </a:t>
            </a:r>
            <a:r>
              <a:rPr lang="en-US" b="1" dirty="0" smtClean="0"/>
              <a:t>Text 						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Adentro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Don’t stop here</a:t>
            </a:r>
            <a:r>
              <a:rPr lang="en-US" dirty="0" smtClean="0"/>
              <a:t>!						¡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No se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detenga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aquí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!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/>
              <a:t>Beyond the </a:t>
            </a:r>
            <a:r>
              <a:rPr lang="en-US" b="1" dirty="0" smtClean="0"/>
              <a:t>Text </a:t>
            </a:r>
            <a:r>
              <a:rPr lang="en-US" b="1" dirty="0" smtClean="0"/>
              <a:t>						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Más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Allá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Evaluate the text’s quality or </a:t>
            </a:r>
            <a:r>
              <a:rPr lang="en-US" dirty="0" smtClean="0"/>
              <a:t>value  		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Evalúe la calidad o el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										valor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del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Compare the text with other </a:t>
            </a:r>
            <a:r>
              <a:rPr lang="en-US" dirty="0" smtClean="0"/>
              <a:t>texts 		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Compare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el texto con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										otros textos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Determine the text’s </a:t>
            </a:r>
            <a:r>
              <a:rPr lang="en-US" dirty="0" smtClean="0"/>
              <a:t>meaning 			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Determine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el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												significado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del texto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/>
              <a:t>About the </a:t>
            </a:r>
            <a:r>
              <a:rPr lang="en-US" b="1" dirty="0" smtClean="0"/>
              <a:t>Text 						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Acerca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Recognize the author’s tone or </a:t>
            </a:r>
            <a:r>
              <a:rPr lang="en-US" dirty="0" smtClean="0"/>
              <a:t>                      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Reconozca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el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tono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o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perspective                                                            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perspectiva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autor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Examine the author’s word </a:t>
            </a:r>
            <a:r>
              <a:rPr lang="en-US" dirty="0" smtClean="0"/>
              <a:t>choices            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Examine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elección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								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palabras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autor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Determine the structure of the </a:t>
            </a:r>
            <a:r>
              <a:rPr lang="en-US" dirty="0" smtClean="0"/>
              <a:t>text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Determine la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estructura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						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del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6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</a:t>
            </a:r>
            <a:r>
              <a:rPr lang="en-US" dirty="0" smtClean="0"/>
              <a:t>Connection</a:t>
            </a:r>
            <a:br>
              <a:rPr lang="en-US" dirty="0" smtClean="0"/>
            </a:b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Conexión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con el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ú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cleo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4">
                    <a:lumMod val="75000"/>
                  </a:schemeClr>
                </a:solidFill>
              </a:rPr>
              <a:t>Común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Within the </a:t>
            </a:r>
            <a:r>
              <a:rPr lang="en-US" b="1" dirty="0" smtClean="0"/>
              <a:t>Text 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Adentro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del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b="1" dirty="0" smtClean="0"/>
          </a:p>
          <a:p>
            <a:pPr lvl="1"/>
            <a:r>
              <a:rPr lang="en-US" dirty="0" smtClean="0"/>
              <a:t>Standards 1, 2, and 3 involve identifying a text’s key ideas or details (what the text says</a:t>
            </a:r>
            <a:r>
              <a:rPr lang="en-US" dirty="0" smtClean="0"/>
              <a:t>). 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Los estándare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s 1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, 2 y 3 implican la identificación de ideas o detalles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clave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de un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texto (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 que dice el texto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).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/>
              <a:t>About the </a:t>
            </a:r>
            <a:r>
              <a:rPr lang="en-US" b="1" dirty="0" smtClean="0"/>
              <a:t>Text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Acerca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del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b="1" dirty="0" smtClean="0"/>
          </a:p>
          <a:p>
            <a:pPr lvl="1"/>
            <a:r>
              <a:rPr lang="en-US" dirty="0" smtClean="0"/>
              <a:t>Standards 4, 5, and 6 focus on craft and structure (how the text works</a:t>
            </a:r>
            <a:r>
              <a:rPr lang="en-US" dirty="0" smtClean="0"/>
              <a:t>). 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Los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estándares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, 5 y 6 se centran en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la fabricación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y la estructura (cómo funciona el texto).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/>
              <a:t>Beyond the </a:t>
            </a:r>
            <a:r>
              <a:rPr lang="en-US" b="1" dirty="0" smtClean="0"/>
              <a:t>Text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Más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Allá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del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Texto</a:t>
            </a:r>
            <a:endParaRPr lang="en-US" b="1" dirty="0" smtClean="0"/>
          </a:p>
          <a:p>
            <a:pPr lvl="1"/>
            <a:r>
              <a:rPr lang="en-US" dirty="0" smtClean="0"/>
              <a:t>Standards 7, 8, and 9 highlight the “integration of knowledge and meaning” (how the text measures up and compares to other texts</a:t>
            </a:r>
            <a:r>
              <a:rPr lang="en-US" dirty="0" smtClean="0"/>
              <a:t>). 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Los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estándares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7, 8 y 9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destacan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la "integración del conocimiento y significado" (cómo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el texto est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á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al nivel y se compara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con otros textos).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196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Reading </a:t>
            </a:r>
            <a:r>
              <a:rPr lang="en-US" dirty="0" smtClean="0"/>
              <a:t>Tips</a:t>
            </a:r>
            <a:br>
              <a:rPr lang="en-US" dirty="0" smtClean="0"/>
            </a:b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Sugerencias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para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Lectura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Atenta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Close reading involves reading the text multiple times</a:t>
            </a:r>
            <a:r>
              <a:rPr lang="en-US" dirty="0" smtClean="0"/>
              <a:t>.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La lectura atenta consiste en leer el texto varias veces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The questions you ask during each reading are very </a:t>
            </a:r>
            <a:r>
              <a:rPr lang="en-US" dirty="0" smtClean="0"/>
              <a:t>important.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Las preguntas que usted hace durante la lectura son muy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importantes.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 smtClean="0"/>
              <a:t>should be text-dependent</a:t>
            </a:r>
            <a:r>
              <a:rPr lang="en-US" dirty="0" smtClean="0"/>
              <a:t>.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Deben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ser dependientes del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texto.</a:t>
            </a:r>
            <a:endParaRPr lang="en-US" dirty="0" smtClean="0"/>
          </a:p>
          <a:p>
            <a:pPr lvl="1"/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Remember… 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Recuerde ...</a:t>
            </a:r>
            <a:endParaRPr lang="en-US" b="1" dirty="0" smtClean="0"/>
          </a:p>
          <a:p>
            <a:r>
              <a:rPr lang="en-US" dirty="0" smtClean="0"/>
              <a:t>Not every text deserves a close read</a:t>
            </a:r>
            <a:r>
              <a:rPr lang="en-US" dirty="0" smtClean="0"/>
              <a:t>.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 No todos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los textos requieren una lectura atenta.</a:t>
            </a:r>
            <a:endParaRPr lang="en-US" dirty="0" smtClean="0"/>
          </a:p>
          <a:p>
            <a:r>
              <a:rPr lang="en-US" dirty="0" smtClean="0"/>
              <a:t>Read some texts for fun</a:t>
            </a:r>
            <a:r>
              <a:rPr lang="en-US" dirty="0" smtClean="0"/>
              <a:t>.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Algunos textos se leen sólo por </a:t>
            </a:r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diversión.</a:t>
            </a:r>
            <a:endParaRPr lang="es-ES" dirty="0" smtClean="0"/>
          </a:p>
          <a:p>
            <a:pPr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055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125</TotalTime>
  <Words>402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Sketchbook</vt:lpstr>
      <vt:lpstr>Common Core &amp; Close Reading Núcleo Común &amp; Lectura Atenta</vt:lpstr>
      <vt:lpstr>What is Close Reading?  ¿Qué es lectura atenta?</vt:lpstr>
      <vt:lpstr>Goal of Close Reading Objetivo de la Lectura Atenta</vt:lpstr>
      <vt:lpstr>Good Readers Buenos Lectores</vt:lpstr>
      <vt:lpstr>Common Core Connection Conexión con el Núcleo Común</vt:lpstr>
      <vt:lpstr>Close Reading Tips Sugerencias para Lectura Atenta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&amp; Close Reading</dc:title>
  <dc:creator>Jennifer Williams</dc:creator>
  <cp:lastModifiedBy>hvalderrama</cp:lastModifiedBy>
  <cp:revision>23</cp:revision>
  <dcterms:created xsi:type="dcterms:W3CDTF">2015-01-29T17:24:50Z</dcterms:created>
  <dcterms:modified xsi:type="dcterms:W3CDTF">2015-01-30T15:45:23Z</dcterms:modified>
</cp:coreProperties>
</file>