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handoutMasterIdLst>
    <p:handoutMasterId r:id="rId32"/>
  </p:handoutMasterIdLst>
  <p:sldIdLst>
    <p:sldId id="267" r:id="rId5"/>
    <p:sldId id="286" r:id="rId6"/>
    <p:sldId id="287" r:id="rId7"/>
    <p:sldId id="288" r:id="rId8"/>
    <p:sldId id="269" r:id="rId9"/>
    <p:sldId id="273" r:id="rId10"/>
    <p:sldId id="260" r:id="rId11"/>
    <p:sldId id="295" r:id="rId12"/>
    <p:sldId id="268" r:id="rId13"/>
    <p:sldId id="270" r:id="rId14"/>
    <p:sldId id="275" r:id="rId15"/>
    <p:sldId id="289" r:id="rId16"/>
    <p:sldId id="296" r:id="rId17"/>
    <p:sldId id="279" r:id="rId18"/>
    <p:sldId id="280" r:id="rId19"/>
    <p:sldId id="281" r:id="rId20"/>
    <p:sldId id="282" r:id="rId21"/>
    <p:sldId id="290" r:id="rId22"/>
    <p:sldId id="283" r:id="rId23"/>
    <p:sldId id="284" r:id="rId24"/>
    <p:sldId id="294" r:id="rId25"/>
    <p:sldId id="297" r:id="rId26"/>
    <p:sldId id="293" r:id="rId27"/>
    <p:sldId id="285" r:id="rId28"/>
    <p:sldId id="291" r:id="rId29"/>
    <p:sldId id="276" r:id="rId3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3BD08470-3CA2-4880-8F84-F0132D27F1CA}" type="datetimeFigureOut">
              <a:rPr lang="en-US" smtClean="0"/>
              <a:pPr/>
              <a:t>5/15/2014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FBA8C3CA-8EC8-4C42-A7C1-01C4C14735A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A72035C5-5060-4286-B44F-29B859F3FE45}" type="datetimeFigureOut">
              <a:rPr lang="en-US" smtClean="0"/>
              <a:pPr/>
              <a:t>5/15/2014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C6226242-6B48-43F0-A8A0-B0DA6D6145A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this Power Point as the framework for your May meeting.</a:t>
            </a:r>
            <a:r>
              <a:rPr lang="en-US" baseline="0" dirty="0" smtClean="0"/>
              <a:t>  There are several areas where you will need to add your school’s information.</a:t>
            </a:r>
            <a:endParaRPr lang="en-US" dirty="0"/>
          </a:p>
        </p:txBody>
      </p:sp>
      <p:sp>
        <p:nvSpPr>
          <p:cNvPr id="4" name="Slide Number Placeholder 3"/>
          <p:cNvSpPr>
            <a:spLocks noGrp="1"/>
          </p:cNvSpPr>
          <p:nvPr>
            <p:ph type="sldNum" sz="quarter" idx="10"/>
          </p:nvPr>
        </p:nvSpPr>
        <p:spPr/>
        <p:txBody>
          <a:bodyPr/>
          <a:lstStyle/>
          <a:p>
            <a:fld id="{C6226242-6B48-43F0-A8A0-B0DA6D6145A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the school’s name.</a:t>
            </a:r>
            <a:endParaRPr lang="en-US" dirty="0"/>
          </a:p>
        </p:txBody>
      </p:sp>
      <p:sp>
        <p:nvSpPr>
          <p:cNvPr id="4" name="Slide Number Placeholder 3"/>
          <p:cNvSpPr>
            <a:spLocks noGrp="1"/>
          </p:cNvSpPr>
          <p:nvPr>
            <p:ph type="sldNum" sz="quarter" idx="10"/>
          </p:nvPr>
        </p:nvSpPr>
        <p:spPr/>
        <p:txBody>
          <a:bodyPr/>
          <a:lstStyle/>
          <a:p>
            <a:fld id="{C6226242-6B48-43F0-A8A0-B0DA6D6145AA}"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that Title I is</a:t>
            </a:r>
            <a:r>
              <a:rPr lang="en-US" baseline="0" dirty="0" smtClean="0"/>
              <a:t> one of the federal programs that is included in the Application.</a:t>
            </a:r>
            <a:endParaRPr lang="en-US" dirty="0"/>
          </a:p>
        </p:txBody>
      </p:sp>
      <p:sp>
        <p:nvSpPr>
          <p:cNvPr id="4" name="Slide Number Placeholder 3"/>
          <p:cNvSpPr>
            <a:spLocks noGrp="1"/>
          </p:cNvSpPr>
          <p:nvPr>
            <p:ph type="sldNum" sz="quarter" idx="10"/>
          </p:nvPr>
        </p:nvSpPr>
        <p:spPr/>
        <p:txBody>
          <a:bodyPr/>
          <a:lstStyle/>
          <a:p>
            <a:fld id="{C6226242-6B48-43F0-A8A0-B0DA6D6145AA}"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226242-6B48-43F0-A8A0-B0DA6D6145AA}"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that the Consolidated Application/CLIP is developed/modified as a result of feedback from district and school staff, parents, and community members.  Explain that both the district’s plan for Title I and each school’s plan for Title I  are incorporated into the CLIP.</a:t>
            </a:r>
            <a:endParaRPr lang="en-US" dirty="0"/>
          </a:p>
        </p:txBody>
      </p:sp>
      <p:sp>
        <p:nvSpPr>
          <p:cNvPr id="4" name="Slide Number Placeholder 3"/>
          <p:cNvSpPr>
            <a:spLocks noGrp="1"/>
          </p:cNvSpPr>
          <p:nvPr>
            <p:ph type="sldNum" sz="quarter" idx="10"/>
          </p:nvPr>
        </p:nvSpPr>
        <p:spPr/>
        <p:txBody>
          <a:bodyPr/>
          <a:lstStyle/>
          <a:p>
            <a:fld id="{C6226242-6B48-43F0-A8A0-B0DA6D6145AA}"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your school’s data</a:t>
            </a:r>
            <a:r>
              <a:rPr lang="en-US" baseline="0" dirty="0" smtClean="0"/>
              <a:t> and goals.</a:t>
            </a:r>
            <a:endParaRPr lang="en-US" dirty="0"/>
          </a:p>
        </p:txBody>
      </p:sp>
      <p:sp>
        <p:nvSpPr>
          <p:cNvPr id="4" name="Slide Number Placeholder 3"/>
          <p:cNvSpPr>
            <a:spLocks noGrp="1"/>
          </p:cNvSpPr>
          <p:nvPr>
            <p:ph type="sldNum" sz="quarter" idx="10"/>
          </p:nvPr>
        </p:nvSpPr>
        <p:spPr/>
        <p:txBody>
          <a:bodyPr/>
          <a:lstStyle/>
          <a:p>
            <a:fld id="{C6226242-6B48-43F0-A8A0-B0DA6D6145AA}"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your school’s name.</a:t>
            </a:r>
            <a:endParaRPr lang="en-US" dirty="0"/>
          </a:p>
        </p:txBody>
      </p:sp>
      <p:sp>
        <p:nvSpPr>
          <p:cNvPr id="4" name="Slide Number Placeholder 3"/>
          <p:cNvSpPr>
            <a:spLocks noGrp="1"/>
          </p:cNvSpPr>
          <p:nvPr>
            <p:ph type="sldNum" sz="quarter" idx="10"/>
          </p:nvPr>
        </p:nvSpPr>
        <p:spPr/>
        <p:txBody>
          <a:bodyPr/>
          <a:lstStyle/>
          <a:p>
            <a:fld id="{C6226242-6B48-43F0-A8A0-B0DA6D6145AA}"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8" name="Picture 3" descr="C:\Documents and Settings\iact\My Documents\My Pictures\Microsoft Clip Organizer\j0439389.jpg"/>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6498626" y="2895600"/>
            <a:ext cx="2645374" cy="3962400"/>
          </a:xfrm>
          <a:prstGeom prst="rect">
            <a:avLst/>
          </a:prstGeom>
          <a:noFill/>
        </p:spPr>
      </p:pic>
      <p:sp>
        <p:nvSpPr>
          <p:cNvPr id="2" name="Title 1"/>
          <p:cNvSpPr>
            <a:spLocks noGrp="1"/>
          </p:cNvSpPr>
          <p:nvPr>
            <p:ph type="ctrTitle"/>
          </p:nvPr>
        </p:nvSpPr>
        <p:spPr>
          <a:xfrm>
            <a:off x="533400" y="2130425"/>
            <a:ext cx="7772400" cy="1470025"/>
          </a:xfrm>
        </p:spPr>
        <p:txBody>
          <a:bodyPr/>
          <a:lstStyle>
            <a:lvl1pPr>
              <a:defRPr>
                <a:latin typeface="Tahoma" pitchFamily="34" charset="0"/>
                <a:cs typeface="Tahoma"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295400" y="3657600"/>
            <a:ext cx="6248400" cy="609600"/>
          </a:xfrm>
        </p:spPr>
        <p:txBody>
          <a:bodyPr>
            <a:normAutofit/>
          </a:bodyPr>
          <a:lstStyle>
            <a:lvl1pPr marL="0" marR="0" indent="0" algn="ctr" defTabSz="914400" rtl="0" eaLnBrk="1" fontAlgn="auto" latinLnBrk="0" hangingPunct="1">
              <a:lnSpc>
                <a:spcPct val="100000"/>
              </a:lnSpc>
              <a:spcBef>
                <a:spcPct val="20000"/>
              </a:spcBef>
              <a:spcAft>
                <a:spcPts val="0"/>
              </a:spcAft>
              <a:buClrTx/>
              <a:buSzTx/>
              <a:buFontTx/>
              <a:buNone/>
              <a:tabLst/>
              <a:defRPr sz="3200">
                <a:solidFill>
                  <a:schemeClr val="tx1">
                    <a:tint val="75000"/>
                  </a:schemeClr>
                </a:solidFill>
                <a:latin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E4300AD1-406E-4748-BA9D-750F595F0195}" type="datetimeFigureOut">
              <a:rPr lang="en-US" smtClean="0"/>
              <a:pPr/>
              <a:t>5/15/2014</a:t>
            </a:fld>
            <a:endParaRPr lang="en-US"/>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E86D529B-A61F-4C4F-8699-68FA664253F2}" type="slidenum">
              <a:rPr lang="en-US" smtClean="0"/>
              <a:pPr/>
              <a:t>‹#›</a:t>
            </a:fld>
            <a:endParaRPr lang="en-US"/>
          </a:p>
        </p:txBody>
      </p:sp>
      <p:sp>
        <p:nvSpPr>
          <p:cNvPr id="15" name="Text Placeholder 14"/>
          <p:cNvSpPr>
            <a:spLocks noGrp="1"/>
          </p:cNvSpPr>
          <p:nvPr>
            <p:ph type="body" sz="quarter" idx="14" hasCustomPrompt="1"/>
          </p:nvPr>
        </p:nvSpPr>
        <p:spPr>
          <a:xfrm>
            <a:off x="1752600" y="4343400"/>
            <a:ext cx="5257800" cy="914400"/>
          </a:xfrm>
        </p:spPr>
        <p:txBody>
          <a:bodyPr>
            <a:normAutofit/>
          </a:bodyPr>
          <a:lstStyle>
            <a:lvl1pPr algn="ctr">
              <a:buFontTx/>
              <a:buNone/>
              <a:defRPr sz="2800"/>
            </a:lvl1pPr>
          </a:lstStyle>
          <a:p>
            <a:pPr lvl="0"/>
            <a:r>
              <a:rPr lang="en-US" dirty="0" smtClean="0"/>
              <a:t>Click to edit Master subtext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300AD1-406E-4748-BA9D-750F595F0195}"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D529B-A61F-4C4F-8699-68FA664253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300AD1-406E-4748-BA9D-750F595F0195}"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D529B-A61F-4C4F-8699-68FA664253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300AD1-406E-4748-BA9D-750F595F0195}"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D529B-A61F-4C4F-8699-68FA664253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300AD1-406E-4748-BA9D-750F595F0195}" type="datetimeFigureOut">
              <a:rPr lang="en-US" smtClean="0"/>
              <a:pPr/>
              <a:t>5/15/2014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D529B-A61F-4C4F-8699-68FA664253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pic>
        <p:nvPicPr>
          <p:cNvPr id="8" name="Picture 3" descr="C:\Documents and Settings\iact\My Documents\My Pictures\Microsoft Clip Organizer\j0439389.jpg"/>
          <p:cNvPicPr>
            <a:picLocks noChangeAspect="1" noChangeArrowheads="1"/>
          </p:cNvPicPr>
          <p:nvPr userDrawn="1"/>
        </p:nvPicPr>
        <p:blipFill>
          <a:blip r:embed="rId2" cstate="print">
            <a:clrChange>
              <a:clrFrom>
                <a:srgbClr val="FFFFFF"/>
              </a:clrFrom>
              <a:clrTo>
                <a:srgbClr val="FFFFFF">
                  <a:alpha val="0"/>
                </a:srgbClr>
              </a:clrTo>
            </a:clrChange>
            <a:lum bright="60000" contrast="-70000"/>
          </a:blip>
          <a:srcRect/>
          <a:stretch>
            <a:fillRect/>
          </a:stretch>
        </p:blipFill>
        <p:spPr bwMode="auto">
          <a:xfrm>
            <a:off x="6498626" y="2895600"/>
            <a:ext cx="2645374" cy="39624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300AD1-406E-4748-BA9D-750F595F0195}" type="datetimeFigureOut">
              <a:rPr lang="en-US" smtClean="0"/>
              <a:pPr/>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D529B-A61F-4C4F-8699-68FA664253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10" name="Picture 3" descr="C:\Documents and Settings\iact\My Documents\My Pictures\Microsoft Clip Organizer\j0439389.jpg"/>
          <p:cNvPicPr>
            <a:picLocks noChangeAspect="1" noChangeArrowheads="1"/>
          </p:cNvPicPr>
          <p:nvPr userDrawn="1"/>
        </p:nvPicPr>
        <p:blipFill>
          <a:blip r:embed="rId2" cstate="print">
            <a:clrChange>
              <a:clrFrom>
                <a:srgbClr val="FFFFFF"/>
              </a:clrFrom>
              <a:clrTo>
                <a:srgbClr val="FFFFFF">
                  <a:alpha val="0"/>
                </a:srgbClr>
              </a:clrTo>
            </a:clrChange>
            <a:lum bright="60000" contrast="-70000"/>
          </a:blip>
          <a:srcRect/>
          <a:stretch>
            <a:fillRect/>
          </a:stretch>
        </p:blipFill>
        <p:spPr bwMode="auto">
          <a:xfrm>
            <a:off x="6498626" y="2895600"/>
            <a:ext cx="2645374" cy="3962400"/>
          </a:xfrm>
          <a:prstGeom prst="rect">
            <a:avLst/>
          </a:prstGeom>
          <a:noFill/>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300AD1-406E-4748-BA9D-750F595F0195}" type="datetimeFigureOut">
              <a:rPr lang="en-US" smtClean="0"/>
              <a:pPr/>
              <a:t>5/15/2014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6D529B-A61F-4C4F-8699-68FA664253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pic>
        <p:nvPicPr>
          <p:cNvPr id="6" name="Picture 3" descr="C:\Documents and Settings\iact\My Documents\My Pictures\Microsoft Clip Organizer\j0439389.jpg"/>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6498626" y="2895600"/>
            <a:ext cx="2645374" cy="3962400"/>
          </a:xfrm>
          <a:prstGeom prst="rect">
            <a:avLst/>
          </a:prstGeom>
          <a:noFill/>
        </p:spPr>
      </p:pic>
      <p:sp>
        <p:nvSpPr>
          <p:cNvPr id="2" name="Title 1"/>
          <p:cNvSpPr>
            <a:spLocks noGrp="1"/>
          </p:cNvSpPr>
          <p:nvPr>
            <p:ph type="title"/>
          </p:nvPr>
        </p:nvSpPr>
        <p:spPr>
          <a:xfrm>
            <a:off x="457200" y="1066800"/>
            <a:ext cx="8229600" cy="1143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300AD1-406E-4748-BA9D-750F595F0195}" type="datetimeFigureOut">
              <a:rPr lang="en-US" smtClean="0"/>
              <a:pPr/>
              <a:t>5/15/2014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6D529B-A61F-4C4F-8699-68FA664253F2}" type="slidenum">
              <a:rPr lang="en-US" smtClean="0"/>
              <a:pPr/>
              <a:t>‹#›</a:t>
            </a:fld>
            <a:endParaRPr lang="en-US"/>
          </a:p>
        </p:txBody>
      </p:sp>
      <p:sp>
        <p:nvSpPr>
          <p:cNvPr id="7" name="Subtitle 2"/>
          <p:cNvSpPr>
            <a:spLocks noGrp="1"/>
          </p:cNvSpPr>
          <p:nvPr>
            <p:ph type="subTitle" idx="1"/>
          </p:nvPr>
        </p:nvSpPr>
        <p:spPr>
          <a:xfrm>
            <a:off x="1371600" y="2362200"/>
            <a:ext cx="6248400" cy="1752600"/>
          </a:xfrm>
        </p:spPr>
        <p:txBody>
          <a:bodyPr>
            <a:normAutofit/>
          </a:bodyPr>
          <a:lstStyle>
            <a:lvl1pPr marL="0" indent="0" algn="ctr">
              <a:buNone/>
              <a:defRPr sz="3200">
                <a:solidFill>
                  <a:schemeClr val="tx1">
                    <a:tint val="75000"/>
                  </a:schemeClr>
                </a:solidFill>
                <a:latin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300AD1-406E-4748-BA9D-750F595F0195}" type="datetimeFigureOut">
              <a:rPr lang="en-US" smtClean="0"/>
              <a:pPr/>
              <a:t>5/15/2014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6D529B-A61F-4C4F-8699-68FA664253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00AD1-406E-4748-BA9D-750F595F0195}" type="datetimeFigureOut">
              <a:rPr lang="en-US" smtClean="0"/>
              <a:pPr/>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D529B-A61F-4C4F-8699-68FA664253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00AD1-406E-4748-BA9D-750F595F0195}" type="datetimeFigureOut">
              <a:rPr lang="en-US" smtClean="0"/>
              <a:pPr/>
              <a:t>5/15/2014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D529B-A61F-4C4F-8699-68FA664253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3" descr="C:\Documents and Settings\iact\My Documents\My Pictures\Microsoft Clip Organizer\j0439389.jpg"/>
          <p:cNvPicPr>
            <a:picLocks noChangeAspect="1" noChangeArrowheads="1"/>
          </p:cNvPicPr>
          <p:nvPr/>
        </p:nvPicPr>
        <p:blipFill>
          <a:blip r:embed="rId13" cstate="print">
            <a:clrChange>
              <a:clrFrom>
                <a:srgbClr val="FFFFFF"/>
              </a:clrFrom>
              <a:clrTo>
                <a:srgbClr val="FFFFFF">
                  <a:alpha val="0"/>
                </a:srgbClr>
              </a:clrTo>
            </a:clrChange>
            <a:lum bright="45000" contrast="-70000"/>
          </a:blip>
          <a:srcRect/>
          <a:stretch>
            <a:fillRect/>
          </a:stretch>
        </p:blipFill>
        <p:spPr bwMode="auto">
          <a:xfrm>
            <a:off x="6498626" y="2895600"/>
            <a:ext cx="2645374" cy="3962400"/>
          </a:xfrm>
          <a:prstGeom prst="rect">
            <a:avLst/>
          </a:prstGeom>
          <a:noFill/>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50">
                <a:solidFill>
                  <a:schemeClr val="tx1">
                    <a:lumMod val="85000"/>
                    <a:lumOff val="15000"/>
                  </a:schemeClr>
                </a:solidFill>
                <a:latin typeface="Tahoma" pitchFamily="34" charset="0"/>
                <a:cs typeface="Tahoma" pitchFamily="34" charset="0"/>
              </a:defRPr>
            </a:lvl1pPr>
          </a:lstStyle>
          <a:p>
            <a:fld id="{E4300AD1-406E-4748-BA9D-750F595F0195}" type="datetimeFigureOut">
              <a:rPr lang="en-US" smtClean="0"/>
              <a:pPr/>
              <a:t>5/15/2014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50">
                <a:solidFill>
                  <a:schemeClr val="tx1">
                    <a:lumMod val="85000"/>
                    <a:lumOff val="15000"/>
                  </a:schemeClr>
                </a:solidFill>
                <a:latin typeface="Tahoma" pitchFamily="34" charset="0"/>
                <a:cs typeface="Tahoma"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50">
                <a:solidFill>
                  <a:schemeClr val="tx1">
                    <a:lumMod val="85000"/>
                    <a:lumOff val="15000"/>
                  </a:schemeClr>
                </a:solidFill>
                <a:latin typeface="Tahoma" pitchFamily="34" charset="0"/>
                <a:cs typeface="Tahoma" pitchFamily="34" charset="0"/>
              </a:defRPr>
            </a:lvl1pPr>
          </a:lstStyle>
          <a:p>
            <a:fld id="{E86D529B-A61F-4C4F-8699-68FA664253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FontTx/>
        <a:buBlip>
          <a:blip r:embed="rId14"/>
        </a:buBlip>
        <a:defRPr sz="32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Wingdings" pitchFamily="2" charset="2"/>
        <a:buChar char="§"/>
        <a:defRPr sz="2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Clr>
          <a:schemeClr val="accent6">
            <a:lumMod val="50000"/>
          </a:schemeClr>
        </a:buClr>
        <a:buFont typeface="Wingdings" pitchFamily="2" charset="2"/>
        <a:buChar char="ü"/>
        <a:defRPr sz="24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Tx/>
        <a:buBlip>
          <a:blip r:embed="rId15"/>
        </a:buBlip>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5.xml"/><Relationship Id="rId4" Type="http://schemas.openxmlformats.org/officeDocument/2006/relationships/image" Target="../media/image11.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1143000"/>
            <a:ext cx="7772400" cy="1470025"/>
          </a:xfrm>
        </p:spPr>
        <p:txBody>
          <a:bodyPr/>
          <a:lstStyle/>
          <a:p>
            <a:r>
              <a:rPr lang="en-US" b="1" dirty="0" smtClean="0"/>
              <a:t>Title I: Planning for</a:t>
            </a:r>
            <a:br>
              <a:rPr lang="en-US" b="1" dirty="0" smtClean="0"/>
            </a:br>
            <a:r>
              <a:rPr lang="en-US" b="1" dirty="0" smtClean="0"/>
              <a:t>2014-2015</a:t>
            </a:r>
            <a:endParaRPr lang="en-US" b="1" dirty="0"/>
          </a:p>
        </p:txBody>
      </p:sp>
      <p:sp>
        <p:nvSpPr>
          <p:cNvPr id="5" name="Subtitle 4"/>
          <p:cNvSpPr>
            <a:spLocks noGrp="1"/>
          </p:cNvSpPr>
          <p:nvPr>
            <p:ph type="subTitle" idx="1"/>
          </p:nvPr>
        </p:nvSpPr>
        <p:spPr>
          <a:xfrm>
            <a:off x="1371600" y="2743200"/>
            <a:ext cx="6248400" cy="609600"/>
          </a:xfrm>
        </p:spPr>
        <p:txBody>
          <a:bodyPr>
            <a:normAutofit/>
          </a:bodyPr>
          <a:lstStyle/>
          <a:p>
            <a:r>
              <a:rPr lang="en-US" dirty="0" smtClean="0">
                <a:solidFill>
                  <a:schemeClr val="tx1"/>
                </a:solidFill>
              </a:rPr>
              <a:t>Involving Parents </a:t>
            </a:r>
            <a:endParaRPr lang="en-US" dirty="0">
              <a:solidFill>
                <a:schemeClr val="tx1"/>
              </a:solidFill>
            </a:endParaRPr>
          </a:p>
        </p:txBody>
      </p:sp>
      <p:sp>
        <p:nvSpPr>
          <p:cNvPr id="6" name="Text Placeholder 5"/>
          <p:cNvSpPr>
            <a:spLocks noGrp="1"/>
          </p:cNvSpPr>
          <p:nvPr>
            <p:ph type="body" sz="quarter" idx="14"/>
          </p:nvPr>
        </p:nvSpPr>
        <p:spPr/>
        <p:txBody>
          <a:bodyPr>
            <a:normAutofit fontScale="92500" lnSpcReduction="10000"/>
          </a:bodyPr>
          <a:lstStyle/>
          <a:p>
            <a:r>
              <a:rPr lang="en-US" dirty="0" smtClean="0"/>
              <a:t>Forsyth County</a:t>
            </a:r>
          </a:p>
          <a:p>
            <a:r>
              <a:rPr lang="en-US" dirty="0" smtClean="0"/>
              <a:t>2014-2015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4000" b="1" dirty="0" smtClean="0"/>
              <a:t>An Example of an Implementation Plan </a:t>
            </a:r>
            <a:endParaRPr lang="en-US" sz="4000" b="1"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a:buNone/>
            </a:pPr>
            <a:endParaRPr lang="en-US" dirty="0" smtClean="0"/>
          </a:p>
          <a:p>
            <a:pPr>
              <a:buNone/>
            </a:pPr>
            <a:r>
              <a:rPr lang="en-US" b="1" dirty="0" smtClean="0"/>
              <a:t>Goal</a:t>
            </a:r>
            <a:r>
              <a:rPr lang="en-US" dirty="0" smtClean="0"/>
              <a:t> – All students will reach high standards in reading, language arts, and mathematics. </a:t>
            </a:r>
          </a:p>
          <a:p>
            <a:pPr>
              <a:buNone/>
            </a:pPr>
            <a:r>
              <a:rPr lang="en-US" b="1" dirty="0" smtClean="0"/>
              <a:t>Action</a:t>
            </a:r>
            <a:r>
              <a:rPr lang="en-US" dirty="0" smtClean="0"/>
              <a:t> – Increase parent involvement so that parents can become more active participants in the achievement of their children.  Parent workshops will be held three evenings during the summer.  Resource materials will be available for the parents to take home.</a:t>
            </a:r>
          </a:p>
          <a:p>
            <a:pPr>
              <a:buNone/>
            </a:pPr>
            <a:r>
              <a:rPr lang="en-US" b="1" dirty="0" smtClean="0"/>
              <a:t>Evaluation</a:t>
            </a:r>
            <a:r>
              <a:rPr lang="en-US" dirty="0" smtClean="0"/>
              <a:t> - Parents will complete an evaluation of the workshops for future planning.</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CLIP Timeline</a:t>
            </a:r>
            <a:endParaRPr lang="en-US" sz="4000" b="1"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r>
              <a:rPr lang="en-US" b="1" dirty="0" smtClean="0"/>
              <a:t>July</a:t>
            </a:r>
            <a:r>
              <a:rPr lang="en-US" dirty="0" smtClean="0"/>
              <a:t> – The plan is submitted to the Georgia Department of Education.</a:t>
            </a:r>
          </a:p>
          <a:p>
            <a:r>
              <a:rPr lang="en-US" b="1" dirty="0" smtClean="0"/>
              <a:t>September</a:t>
            </a:r>
            <a:r>
              <a:rPr lang="en-US" dirty="0" smtClean="0"/>
              <a:t> – The budget for implementing the plan is completed. </a:t>
            </a:r>
          </a:p>
          <a:p>
            <a:r>
              <a:rPr lang="en-US" b="1" dirty="0" smtClean="0"/>
              <a:t>November – February </a:t>
            </a:r>
            <a:r>
              <a:rPr lang="en-US" dirty="0" smtClean="0"/>
              <a:t>– The plan is implemented, reviewed periodically for progress, and presented to various stakeholder groups.</a:t>
            </a:r>
          </a:p>
          <a:p>
            <a:r>
              <a:rPr lang="en-US" b="1" dirty="0" smtClean="0"/>
              <a:t>March – June </a:t>
            </a:r>
            <a:r>
              <a:rPr lang="en-US" dirty="0" smtClean="0"/>
              <a:t>– Feedback is gathered from various stakeholders for revisions to the plan. Title I parents are given the opportunity to review the plan and give feedback at a spring meeting.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Schoolwide</a:t>
            </a:r>
            <a:r>
              <a:rPr lang="en-US" dirty="0" smtClean="0"/>
              <a:t> Title I Plan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Each year, we revise our Title I Plan because our school’s needs change every year.  </a:t>
            </a:r>
          </a:p>
          <a:p>
            <a:r>
              <a:rPr lang="en-US" dirty="0" smtClean="0"/>
              <a:t>Our process involves breaking down school data, identifying areas for improvement, and setting priorities for improvement.</a:t>
            </a:r>
          </a:p>
          <a:p>
            <a:r>
              <a:rPr lang="en-US" dirty="0" smtClean="0"/>
              <a:t>We identify strategies and resources that will be needed to accomplish this plan.</a:t>
            </a:r>
          </a:p>
          <a:p>
            <a:r>
              <a:rPr lang="en-US" dirty="0" smtClean="0"/>
              <a:t>We involve staff, parents, and students in the process of developing our Title I (School Improvement)Plan.</a:t>
            </a:r>
          </a:p>
          <a:p>
            <a:r>
              <a:rPr lang="en-US" dirty="0" smtClean="0"/>
              <a:t>After the plan is completed, our school’s information is revised in the CLIP.</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School’s Data and Goals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for the Plan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What additional activities should be planned to help all students graduate from high school? (We begin planning for this before students enter Kindergarten.)</a:t>
            </a:r>
          </a:p>
          <a:p>
            <a:pPr>
              <a:buFont typeface="Wingdings" pitchFamily="2" charset="2"/>
              <a:buChar char="q"/>
            </a:pPr>
            <a:r>
              <a:rPr lang="en-US" dirty="0" smtClean="0"/>
              <a:t>Classroom Instruction</a:t>
            </a:r>
          </a:p>
          <a:p>
            <a:pPr>
              <a:buFont typeface="Wingdings" pitchFamily="2" charset="2"/>
              <a:buChar char="q"/>
            </a:pPr>
            <a:r>
              <a:rPr lang="en-US" dirty="0" smtClean="0"/>
              <a:t>Additional Learning Opportunities for Students</a:t>
            </a:r>
          </a:p>
          <a:p>
            <a:pPr>
              <a:buFont typeface="Wingdings" pitchFamily="2" charset="2"/>
              <a:buChar char="q"/>
            </a:pPr>
            <a:r>
              <a:rPr lang="en-US" dirty="0" smtClean="0"/>
              <a:t>Parent Involvement</a:t>
            </a:r>
          </a:p>
          <a:p>
            <a:pPr>
              <a:buFont typeface="Wingdings" pitchFamily="2" charset="2"/>
              <a:buChar char="q"/>
            </a:pPr>
            <a:r>
              <a:rPr lang="en-US" dirty="0" smtClean="0"/>
              <a:t>Professional Learning for Teachers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smtClean="0"/>
              <a:t/>
            </a:r>
            <a:br>
              <a:rPr lang="en-US" sz="3600" dirty="0" smtClean="0"/>
            </a:br>
            <a:r>
              <a:rPr lang="en-US" sz="3600" dirty="0" smtClean="0"/>
              <a:t>Some Current Uses of Title I Instructional Funds</a:t>
            </a:r>
            <a:r>
              <a:rPr lang="en-US" dirty="0" smtClean="0"/>
              <a:t/>
            </a:r>
            <a:br>
              <a:rPr lang="en-US" dirty="0" smtClean="0"/>
            </a:br>
            <a:endParaRPr lang="en-US" dirty="0"/>
          </a:p>
        </p:txBody>
      </p:sp>
      <p:sp>
        <p:nvSpPr>
          <p:cNvPr id="5" name="Content Placeholder 4"/>
          <p:cNvSpPr>
            <a:spLocks noGrp="1"/>
          </p:cNvSpPr>
          <p:nvPr>
            <p:ph sz="half" idx="1"/>
          </p:nvPr>
        </p:nvSpPr>
        <p:spPr/>
        <p:txBody>
          <a:bodyPr>
            <a:normAutofit fontScale="85000" lnSpcReduction="10000"/>
          </a:bodyPr>
          <a:lstStyle/>
          <a:p>
            <a:r>
              <a:rPr lang="en-US" dirty="0" smtClean="0"/>
              <a:t>Salaries for Title I teachers and Parent Involvement Coordinators</a:t>
            </a:r>
          </a:p>
          <a:p>
            <a:r>
              <a:rPr lang="en-US" dirty="0" smtClean="0"/>
              <a:t>Classroom resources for students</a:t>
            </a:r>
          </a:p>
          <a:p>
            <a:r>
              <a:rPr lang="en-US" dirty="0" smtClean="0"/>
              <a:t>Workshops and conferences for teachers</a:t>
            </a:r>
          </a:p>
          <a:p>
            <a:r>
              <a:rPr lang="en-US" dirty="0" smtClean="0"/>
              <a:t>Laptops, </a:t>
            </a:r>
            <a:r>
              <a:rPr lang="en-US" dirty="0" err="1" smtClean="0"/>
              <a:t>iPads</a:t>
            </a:r>
            <a:r>
              <a:rPr lang="en-US" dirty="0" smtClean="0"/>
              <a:t>, iPods</a:t>
            </a:r>
          </a:p>
          <a:p>
            <a:endParaRPr lang="en-US" dirty="0" smtClean="0"/>
          </a:p>
          <a:p>
            <a:r>
              <a:rPr lang="en-US" b="1" dirty="0" smtClean="0"/>
              <a:t>These are all included in the </a:t>
            </a:r>
            <a:r>
              <a:rPr lang="en-US" b="1" dirty="0" err="1" smtClean="0"/>
              <a:t>Schoolwide</a:t>
            </a:r>
            <a:r>
              <a:rPr lang="en-US" b="1" dirty="0" smtClean="0"/>
              <a:t> Title I Plan and CLIP.</a:t>
            </a:r>
            <a:endParaRPr lang="en-US" b="1" dirty="0"/>
          </a:p>
        </p:txBody>
      </p:sp>
      <p:sp>
        <p:nvSpPr>
          <p:cNvPr id="6" name="Content Placeholder 5"/>
          <p:cNvSpPr>
            <a:spLocks noGrp="1"/>
          </p:cNvSpPr>
          <p:nvPr>
            <p:ph sz="half" idx="2"/>
          </p:nvPr>
        </p:nvSpPr>
        <p:spPr/>
        <p:txBody>
          <a:bodyPr>
            <a:normAutofit fontScale="85000" lnSpcReduction="10000"/>
          </a:bodyPr>
          <a:lstStyle/>
          <a:p>
            <a:r>
              <a:rPr lang="en-US" dirty="0" smtClean="0"/>
              <a:t>Kinder Camp</a:t>
            </a:r>
          </a:p>
          <a:p>
            <a:r>
              <a:rPr lang="en-US" dirty="0" smtClean="0"/>
              <a:t>Summer Programs (Learning with Technology Camp, Book Clubs, Camp Cougar, Bulldog Bridge Camp, Learning Academies, Library Nights, etc.)</a:t>
            </a:r>
          </a:p>
          <a:p>
            <a:r>
              <a:rPr lang="en-US" dirty="0" smtClean="0"/>
              <a:t>Before and after school programs, Saturday tutoring</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304800"/>
            <a:ext cx="8229600" cy="1143000"/>
          </a:xfrm>
        </p:spPr>
        <p:txBody>
          <a:bodyPr>
            <a:normAutofit fontScale="90000"/>
          </a:bodyPr>
          <a:lstStyle/>
          <a:p>
            <a:r>
              <a:rPr lang="en-US" dirty="0" smtClean="0"/>
              <a:t> </a:t>
            </a:r>
            <a:r>
              <a:rPr lang="en-US" sz="3600" dirty="0" smtClean="0"/>
              <a:t>You Play an Important Role in Developing Our Parent Involvement Program!</a:t>
            </a:r>
            <a:endParaRPr lang="en-US" sz="3600" dirty="0"/>
          </a:p>
        </p:txBody>
      </p:sp>
      <p:sp>
        <p:nvSpPr>
          <p:cNvPr id="8" name="Content Placeholder 7"/>
          <p:cNvSpPr>
            <a:spLocks noGrp="1"/>
          </p:cNvSpPr>
          <p:nvPr>
            <p:ph sz="half" idx="1"/>
          </p:nvPr>
        </p:nvSpPr>
        <p:spPr/>
        <p:txBody>
          <a:bodyPr>
            <a:normAutofit lnSpcReduction="10000"/>
          </a:bodyPr>
          <a:lstStyle/>
          <a:p>
            <a:r>
              <a:rPr lang="en-US" dirty="0" smtClean="0"/>
              <a:t>__________ is identified as a Title I school as part of the Elementary and Secondary Act of 1965 (ESEA).  Title I is designed to support State and local school reform efforts to improve teaching and learning for students.</a:t>
            </a:r>
            <a:endParaRPr lang="en-US" dirty="0"/>
          </a:p>
        </p:txBody>
      </p:sp>
      <p:sp>
        <p:nvSpPr>
          <p:cNvPr id="9" name="Content Placeholder 8"/>
          <p:cNvSpPr>
            <a:spLocks noGrp="1"/>
          </p:cNvSpPr>
          <p:nvPr>
            <p:ph sz="half" idx="2"/>
          </p:nvPr>
        </p:nvSpPr>
        <p:spPr/>
        <p:txBody>
          <a:bodyPr>
            <a:normAutofit lnSpcReduction="10000"/>
          </a:bodyPr>
          <a:lstStyle/>
          <a:p>
            <a:r>
              <a:rPr lang="en-US" dirty="0" smtClean="0"/>
              <a:t>Title I programs are based upon improving </a:t>
            </a:r>
            <a:r>
              <a:rPr lang="en-US" u="sng" dirty="0" smtClean="0"/>
              <a:t>student achievement </a:t>
            </a:r>
            <a:r>
              <a:rPr lang="en-US" dirty="0" smtClean="0"/>
              <a:t>and include strategies to</a:t>
            </a:r>
            <a:r>
              <a:rPr lang="en-US" u="sng" dirty="0" smtClean="0"/>
              <a:t> support parental involvement</a:t>
            </a:r>
            <a:r>
              <a:rPr lang="en-US" dirty="0" smtClean="0"/>
              <a:t>.  Title I schools jointly develop with </a:t>
            </a:r>
            <a:r>
              <a:rPr lang="en-US" u="sng" dirty="0" smtClean="0"/>
              <a:t>all parents </a:t>
            </a:r>
            <a:r>
              <a:rPr lang="en-US" dirty="0" smtClean="0"/>
              <a:t>a written parental involvement policy and compact.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Need Your Feedback to Develop our Parent Compact and Policy!</a:t>
            </a:r>
            <a:endParaRPr lang="en-US" dirty="0"/>
          </a:p>
        </p:txBody>
      </p:sp>
      <p:sp>
        <p:nvSpPr>
          <p:cNvPr id="3" name="Content Placeholder 2"/>
          <p:cNvSpPr>
            <a:spLocks noGrp="1"/>
          </p:cNvSpPr>
          <p:nvPr>
            <p:ph sz="half" idx="1"/>
          </p:nvPr>
        </p:nvSpPr>
        <p:spPr/>
        <p:txBody>
          <a:bodyPr>
            <a:normAutofit fontScale="85000" lnSpcReduction="20000"/>
          </a:bodyPr>
          <a:lstStyle/>
          <a:p>
            <a:pPr algn="ctr">
              <a:buNone/>
            </a:pPr>
            <a:r>
              <a:rPr lang="en-US" u="sng" dirty="0" smtClean="0"/>
              <a:t>Our Parent Compact</a:t>
            </a:r>
          </a:p>
          <a:p>
            <a:r>
              <a:rPr lang="en-US" dirty="0" smtClean="0"/>
              <a:t>Our compact will outline how parents, the entire school staff, and students will share the responsibility for improved student academic achievement and the means by which the school and parents will build and develop a partnership to help children achieve the State’s high standards.</a:t>
            </a:r>
            <a:endParaRPr lang="en-US" dirty="0"/>
          </a:p>
        </p:txBody>
      </p:sp>
      <p:sp>
        <p:nvSpPr>
          <p:cNvPr id="4" name="Content Placeholder 3"/>
          <p:cNvSpPr>
            <a:spLocks noGrp="1"/>
          </p:cNvSpPr>
          <p:nvPr>
            <p:ph sz="half" idx="2"/>
          </p:nvPr>
        </p:nvSpPr>
        <p:spPr/>
        <p:txBody>
          <a:bodyPr>
            <a:normAutofit fontScale="85000" lnSpcReduction="20000"/>
          </a:bodyPr>
          <a:lstStyle/>
          <a:p>
            <a:pPr algn="ctr">
              <a:buNone/>
            </a:pPr>
            <a:endParaRPr lang="en-US" dirty="0"/>
          </a:p>
        </p:txBody>
      </p:sp>
      <p:pic>
        <p:nvPicPr>
          <p:cNvPr id="2051" name="Picture 3" descr="C:\Users\alreid.FCSS.001\AppData\Local\Microsoft\Windows\Temporary Internet Files\Content.IE5\HDIZFA22\MP900442377[1].jpg"/>
          <p:cNvPicPr>
            <a:picLocks noChangeAspect="1" noChangeArrowheads="1"/>
          </p:cNvPicPr>
          <p:nvPr/>
        </p:nvPicPr>
        <p:blipFill>
          <a:blip r:embed="rId2" cstate="print"/>
          <a:srcRect/>
          <a:stretch>
            <a:fillRect/>
          </a:stretch>
        </p:blipFill>
        <p:spPr bwMode="auto">
          <a:xfrm>
            <a:off x="4648200" y="1600200"/>
            <a:ext cx="3886200" cy="4572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Involvement Policy</a:t>
            </a:r>
            <a:endParaRPr lang="en-US" dirty="0"/>
          </a:p>
        </p:txBody>
      </p:sp>
      <p:sp>
        <p:nvSpPr>
          <p:cNvPr id="4" name="Content Placeholder 3"/>
          <p:cNvSpPr>
            <a:spLocks noGrp="1"/>
          </p:cNvSpPr>
          <p:nvPr>
            <p:ph sz="half" idx="2"/>
          </p:nvPr>
        </p:nvSpPr>
        <p:spPr/>
        <p:txBody>
          <a:bodyPr>
            <a:normAutofit fontScale="92500" lnSpcReduction="10000"/>
          </a:bodyPr>
          <a:lstStyle/>
          <a:p>
            <a:pPr algn="ctr">
              <a:buNone/>
            </a:pPr>
            <a:r>
              <a:rPr lang="en-US" u="sng" dirty="0" smtClean="0"/>
              <a:t>Our Parent Involvement Policy</a:t>
            </a:r>
          </a:p>
          <a:p>
            <a:r>
              <a:rPr lang="en-US" dirty="0" smtClean="0"/>
              <a:t>Our plan will describe different ways that our school will support parent engagement and how parents can help plan and participate in activities and events to promote student learning at school and at home.</a:t>
            </a:r>
          </a:p>
          <a:p>
            <a:endParaRPr lang="en-US" dirty="0"/>
          </a:p>
        </p:txBody>
      </p:sp>
      <p:pic>
        <p:nvPicPr>
          <p:cNvPr id="1026" name="Picture 2" descr="C:\Users\alreid.FCSS.001\AppData\Local\Microsoft\Windows\Temporary Internet Files\Content.IE5\HDIZFA22\MP900431826[1].jpg"/>
          <p:cNvPicPr>
            <a:picLocks noGrp="1" noChangeAspect="1" noChangeArrowheads="1"/>
          </p:cNvPicPr>
          <p:nvPr>
            <p:ph sz="half" idx="1"/>
          </p:nvPr>
        </p:nvPicPr>
        <p:blipFill>
          <a:blip r:embed="rId2" cstate="print"/>
          <a:srcRect/>
          <a:stretch>
            <a:fillRect/>
          </a:stretch>
        </p:blipFill>
        <p:spPr bwMode="auto">
          <a:xfrm>
            <a:off x="457200" y="1843881"/>
            <a:ext cx="4038600" cy="4038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Compact and Policy will…</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Link to the goals of our School Improvement Plan and our grade-level achievement data; </a:t>
            </a:r>
          </a:p>
          <a:p>
            <a:r>
              <a:rPr lang="en-US" dirty="0" smtClean="0"/>
              <a:t>Describe strategies your family can use at home to strengthen students’ skills; </a:t>
            </a:r>
          </a:p>
          <a:p>
            <a:r>
              <a:rPr lang="en-US" dirty="0" smtClean="0"/>
              <a:t>Explain what teachers will do to support family learning; </a:t>
            </a:r>
          </a:p>
          <a:p>
            <a:r>
              <a:rPr lang="en-US" dirty="0" smtClean="0"/>
              <a:t>Describe what students will do to reach achievement goals; </a:t>
            </a:r>
          </a:p>
          <a:p>
            <a:r>
              <a:rPr lang="en-US" dirty="0" smtClean="0"/>
              <a:t>Be written in family-friendly language with meaningful input from families, teachers, and students.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Parent Involvement?</a:t>
            </a:r>
            <a:endParaRPr lang="en-US" dirty="0"/>
          </a:p>
        </p:txBody>
      </p:sp>
      <p:sp>
        <p:nvSpPr>
          <p:cNvPr id="3" name="Content Placeholder 2"/>
          <p:cNvSpPr>
            <a:spLocks noGrp="1"/>
          </p:cNvSpPr>
          <p:nvPr>
            <p:ph idx="1"/>
          </p:nvPr>
        </p:nvSpPr>
        <p:spPr/>
        <p:txBody>
          <a:bodyPr>
            <a:normAutofit/>
          </a:bodyPr>
          <a:lstStyle/>
          <a:p>
            <a:pPr lvl="1"/>
            <a:r>
              <a:rPr lang="en-US" sz="4000" dirty="0" smtClean="0"/>
              <a:t>Parental involvement is the participation of parents in regular, two-way, and meaningful communications with the school involving student academic learning and other school-activities.</a:t>
            </a:r>
            <a:endParaRPr lang="en-US"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We need your feedback…</a:t>
            </a:r>
            <a:endParaRPr lang="en-US" sz="3200" dirty="0"/>
          </a:p>
        </p:txBody>
      </p:sp>
      <p:sp>
        <p:nvSpPr>
          <p:cNvPr id="4" name="Text Placeholder 3"/>
          <p:cNvSpPr>
            <a:spLocks noGrp="1"/>
          </p:cNvSpPr>
          <p:nvPr>
            <p:ph type="body" sz="half" idx="2"/>
          </p:nvPr>
        </p:nvSpPr>
        <p:spPr/>
        <p:txBody>
          <a:bodyPr>
            <a:normAutofit fontScale="92500"/>
          </a:bodyPr>
          <a:lstStyle/>
          <a:p>
            <a:r>
              <a:rPr lang="en-US" sz="2400" dirty="0" smtClean="0"/>
              <a:t>What can we as a school do to help you be more active in your child’s learning process?</a:t>
            </a:r>
          </a:p>
          <a:p>
            <a:endParaRPr lang="en-US" sz="2400" dirty="0" smtClean="0"/>
          </a:p>
          <a:p>
            <a:r>
              <a:rPr lang="en-US" sz="2400" dirty="0" smtClean="0"/>
              <a:t>Do you have comments about how we are currently spending  our Title I funds? Do you have suggestions for new uses of the funds?</a:t>
            </a:r>
            <a:endParaRPr lang="en-US" sz="2400" dirty="0"/>
          </a:p>
        </p:txBody>
      </p:sp>
      <p:pic>
        <p:nvPicPr>
          <p:cNvPr id="26625" name="Picture 1" descr="C:\Users\alreid.FCSS.001\AppData\Local\Microsoft\Windows\Temporary Internet Files\Content.IE5\HDIZFA22\MC900056613[1].wmf"/>
          <p:cNvPicPr>
            <a:picLocks noGrp="1" noChangeAspect="1" noChangeArrowheads="1"/>
          </p:cNvPicPr>
          <p:nvPr>
            <p:ph idx="1"/>
          </p:nvPr>
        </p:nvPicPr>
        <p:blipFill>
          <a:blip r:embed="rId2" cstate="print"/>
          <a:srcRect/>
          <a:stretch>
            <a:fillRect/>
          </a:stretch>
        </p:blipFill>
        <p:spPr bwMode="auto">
          <a:xfrm>
            <a:off x="3810000" y="1600200"/>
            <a:ext cx="3230296" cy="3352799"/>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Required Parent Involvement</a:t>
            </a:r>
            <a:br>
              <a:rPr lang="en-US" dirty="0" smtClean="0"/>
            </a:br>
            <a:r>
              <a:rPr lang="en-US" dirty="0" smtClean="0"/>
              <a:t> Set Aside</a:t>
            </a:r>
            <a:endParaRPr lang="en-US" dirty="0"/>
          </a:p>
        </p:txBody>
      </p:sp>
      <p:sp>
        <p:nvSpPr>
          <p:cNvPr id="6" name="Content Placeholder 5"/>
          <p:cNvSpPr>
            <a:spLocks noGrp="1"/>
          </p:cNvSpPr>
          <p:nvPr>
            <p:ph sz="half" idx="1"/>
          </p:nvPr>
        </p:nvSpPr>
        <p:spPr/>
        <p:txBody>
          <a:bodyPr>
            <a:normAutofit fontScale="92500" lnSpcReduction="20000"/>
          </a:bodyPr>
          <a:lstStyle/>
          <a:p>
            <a:r>
              <a:rPr lang="en-US" dirty="0" smtClean="0"/>
              <a:t>Title I requires that 1 % of its entire allocation be set aside for parent involvement.  Of that 1 %, 5 % may be used at the district level, and 95 % must be allocated to Title I schools.  As a Title I parent, you have the right to be involved in how these funds are spent.</a:t>
            </a:r>
            <a:endParaRPr lang="en-US" dirty="0"/>
          </a:p>
        </p:txBody>
      </p:sp>
      <p:sp>
        <p:nvSpPr>
          <p:cNvPr id="7" name="Content Placeholder 6"/>
          <p:cNvSpPr>
            <a:spLocks noGrp="1"/>
          </p:cNvSpPr>
          <p:nvPr>
            <p:ph sz="half" idx="2"/>
          </p:nvPr>
        </p:nvSpPr>
        <p:spPr/>
        <p:txBody>
          <a:bodyPr>
            <a:normAutofit fontScale="92500" lnSpcReduction="20000"/>
          </a:bodyPr>
          <a:lstStyle/>
          <a:p>
            <a:r>
              <a:rPr lang="en-US" dirty="0" smtClean="0"/>
              <a:t>Parent Involvement Coordinators</a:t>
            </a:r>
          </a:p>
          <a:p>
            <a:r>
              <a:rPr lang="en-US" dirty="0" smtClean="0"/>
              <a:t>Transportation, Childcare, Translation</a:t>
            </a:r>
          </a:p>
          <a:p>
            <a:r>
              <a:rPr lang="en-US" dirty="0" smtClean="0"/>
              <a:t>Parenting Classes</a:t>
            </a:r>
          </a:p>
          <a:p>
            <a:r>
              <a:rPr lang="en-US" dirty="0" smtClean="0"/>
              <a:t>Parent Resource Room</a:t>
            </a:r>
          </a:p>
          <a:p>
            <a:r>
              <a:rPr lang="en-US" dirty="0" smtClean="0"/>
              <a:t>Training for Teachers on Working with Parents</a:t>
            </a:r>
          </a:p>
          <a:p>
            <a:r>
              <a:rPr lang="en-US" dirty="0" smtClean="0"/>
              <a:t>Parent Academies/Workshops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FY 14 Parent Involvement Set Aside</a:t>
            </a:r>
            <a:endParaRPr lang="en-US" dirty="0"/>
          </a:p>
        </p:txBody>
      </p:sp>
      <p:sp>
        <p:nvSpPr>
          <p:cNvPr id="3" name="Content Placeholder 2"/>
          <p:cNvSpPr>
            <a:spLocks noGrp="1"/>
          </p:cNvSpPr>
          <p:nvPr>
            <p:ph idx="1"/>
          </p:nvPr>
        </p:nvSpPr>
        <p:spPr/>
        <p:txBody>
          <a:bodyPr/>
          <a:lstStyle/>
          <a:p>
            <a:r>
              <a:rPr lang="en-US" sz="3600" dirty="0" smtClean="0"/>
              <a:t>Total Title I Allocation:  $2,420,883</a:t>
            </a:r>
          </a:p>
          <a:p>
            <a:r>
              <a:rPr lang="en-US" sz="3600" dirty="0" smtClean="0"/>
              <a:t>1% Set Aside:  $24,459</a:t>
            </a:r>
          </a:p>
          <a:p>
            <a:r>
              <a:rPr lang="en-US" sz="3600" dirty="0" smtClean="0"/>
              <a:t>95 % to Schools: $23,649</a:t>
            </a:r>
          </a:p>
          <a:p>
            <a:r>
              <a:rPr lang="en-US" sz="3600" dirty="0" smtClean="0"/>
              <a:t>5 % to District:  $810</a:t>
            </a:r>
            <a:endParaRPr lang="en-US"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Workshops to Help Teachers and Parents</a:t>
            </a:r>
            <a:endParaRPr lang="en-US" dirty="0"/>
          </a:p>
        </p:txBody>
      </p:sp>
      <p:sp>
        <p:nvSpPr>
          <p:cNvPr id="5" name="Text Placeholder 4"/>
          <p:cNvSpPr>
            <a:spLocks noGrp="1"/>
          </p:cNvSpPr>
          <p:nvPr>
            <p:ph type="body" idx="1"/>
          </p:nvPr>
        </p:nvSpPr>
        <p:spPr/>
        <p:txBody>
          <a:bodyPr/>
          <a:lstStyle/>
          <a:p>
            <a:r>
              <a:rPr lang="en-US" dirty="0" smtClean="0"/>
              <a:t>Training for Teachers…</a:t>
            </a:r>
            <a:endParaRPr lang="en-US" dirty="0"/>
          </a:p>
        </p:txBody>
      </p:sp>
      <p:sp>
        <p:nvSpPr>
          <p:cNvPr id="6" name="Content Placeholder 5"/>
          <p:cNvSpPr>
            <a:spLocks noGrp="1"/>
          </p:cNvSpPr>
          <p:nvPr>
            <p:ph sz="half" idx="2"/>
          </p:nvPr>
        </p:nvSpPr>
        <p:spPr/>
        <p:txBody>
          <a:bodyPr/>
          <a:lstStyle/>
          <a:p>
            <a:r>
              <a:rPr lang="en-US" dirty="0" smtClean="0"/>
              <a:t>How to communicate with and work with parents as equal partners;</a:t>
            </a:r>
          </a:p>
          <a:p>
            <a:r>
              <a:rPr lang="en-US" dirty="0" smtClean="0"/>
              <a:t>How to build effective parent involvement programs;</a:t>
            </a:r>
          </a:p>
          <a:p>
            <a:r>
              <a:rPr lang="en-US" dirty="0" smtClean="0"/>
              <a:t>How to build ties between home and school.</a:t>
            </a:r>
          </a:p>
          <a:p>
            <a:endParaRPr lang="en-US" dirty="0" smtClean="0"/>
          </a:p>
          <a:p>
            <a:endParaRPr lang="en-US" dirty="0"/>
          </a:p>
        </p:txBody>
      </p:sp>
      <p:sp>
        <p:nvSpPr>
          <p:cNvPr id="7" name="Text Placeholder 6"/>
          <p:cNvSpPr>
            <a:spLocks noGrp="1"/>
          </p:cNvSpPr>
          <p:nvPr>
            <p:ph type="body" sz="quarter" idx="3"/>
          </p:nvPr>
        </p:nvSpPr>
        <p:spPr/>
        <p:txBody>
          <a:bodyPr/>
          <a:lstStyle/>
          <a:p>
            <a:r>
              <a:rPr lang="en-US" dirty="0" smtClean="0"/>
              <a:t>Training for Parents</a:t>
            </a:r>
            <a:endParaRPr lang="en-US" dirty="0"/>
          </a:p>
        </p:txBody>
      </p:sp>
      <p:sp>
        <p:nvSpPr>
          <p:cNvPr id="8" name="Content Placeholder 7"/>
          <p:cNvSpPr>
            <a:spLocks noGrp="1"/>
          </p:cNvSpPr>
          <p:nvPr>
            <p:ph sz="quarter" idx="4"/>
          </p:nvPr>
        </p:nvSpPr>
        <p:spPr/>
        <p:txBody>
          <a:bodyPr/>
          <a:lstStyle/>
          <a:p>
            <a:r>
              <a:rPr lang="en-US" dirty="0" smtClean="0"/>
              <a:t>How to volunteer at school;</a:t>
            </a:r>
          </a:p>
          <a:p>
            <a:r>
              <a:rPr lang="en-US" dirty="0" smtClean="0"/>
              <a:t>How to help my child with homework;</a:t>
            </a:r>
          </a:p>
          <a:p>
            <a:r>
              <a:rPr lang="en-US" dirty="0" smtClean="0"/>
              <a:t>How to help my child prepare for testing;</a:t>
            </a:r>
          </a:p>
          <a:p>
            <a:r>
              <a:rPr lang="en-US" dirty="0" smtClean="0"/>
              <a:t>How to understand the Common Core Language Arts and Math Standards.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Parents…</a:t>
            </a:r>
            <a:endParaRPr lang="en-US" dirty="0"/>
          </a:p>
        </p:txBody>
      </p:sp>
      <p:sp>
        <p:nvSpPr>
          <p:cNvPr id="3" name="Text Placeholder 2"/>
          <p:cNvSpPr>
            <a:spLocks noGrp="1"/>
          </p:cNvSpPr>
          <p:nvPr>
            <p:ph type="body" idx="1"/>
          </p:nvPr>
        </p:nvSpPr>
        <p:spPr/>
        <p:txBody>
          <a:bodyPr>
            <a:noAutofit/>
          </a:bodyPr>
          <a:lstStyle/>
          <a:p>
            <a:pPr algn="ctr"/>
            <a:r>
              <a:rPr lang="en-US" sz="2000" dirty="0" smtClean="0"/>
              <a:t>Brochures on </a:t>
            </a:r>
          </a:p>
          <a:p>
            <a:pPr algn="ctr"/>
            <a:r>
              <a:rPr lang="en-US" sz="2000" dirty="0" smtClean="0"/>
              <a:t>Parenting Topics</a:t>
            </a:r>
            <a:endParaRPr lang="en-US" sz="2000"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Books and Other Resources for Check Out</a:t>
            </a:r>
            <a:endParaRPr lang="en-US" dirty="0"/>
          </a:p>
        </p:txBody>
      </p:sp>
      <p:pic>
        <p:nvPicPr>
          <p:cNvPr id="1026" name="Picture 2" descr="C:\Users\alreid\AppData\Local\Microsoft\Windows\Temporary Internet Files\Content.Outlook\ELY3DODD\photo.JPG"/>
          <p:cNvPicPr>
            <a:picLocks noGrp="1" noChangeAspect="1" noChangeArrowheads="1"/>
          </p:cNvPicPr>
          <p:nvPr>
            <p:ph sz="half" idx="2"/>
          </p:nvPr>
        </p:nvPicPr>
        <p:blipFill>
          <a:blip r:embed="rId2" cstate="print"/>
          <a:srcRect/>
          <a:stretch>
            <a:fillRect/>
          </a:stretch>
        </p:blipFill>
        <p:spPr bwMode="auto">
          <a:xfrm>
            <a:off x="995561" y="2174875"/>
            <a:ext cx="2963466" cy="3951288"/>
          </a:xfrm>
          <a:prstGeom prst="rect">
            <a:avLst/>
          </a:prstGeom>
          <a:noFill/>
        </p:spPr>
      </p:pic>
      <p:pic>
        <p:nvPicPr>
          <p:cNvPr id="1027" name="Picture 3" descr="C:\Users\alreid\AppData\Local\Microsoft\Windows\Temporary Internet Files\Content.Outlook\ELY3DODD\photo (2).JPG"/>
          <p:cNvPicPr>
            <a:picLocks noGrp="1" noChangeAspect="1" noChangeArrowheads="1"/>
          </p:cNvPicPr>
          <p:nvPr>
            <p:ph sz="quarter" idx="4"/>
          </p:nvPr>
        </p:nvPicPr>
        <p:blipFill>
          <a:blip r:embed="rId3" cstate="print"/>
          <a:srcRect/>
          <a:stretch>
            <a:fillRect/>
          </a:stretch>
        </p:blipFill>
        <p:spPr bwMode="auto">
          <a:xfrm>
            <a:off x="5184179" y="2174875"/>
            <a:ext cx="2963466" cy="395128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Funds for Transportation, Childcare, and Translation…</a:t>
            </a:r>
            <a:endParaRPr lang="en-US" dirty="0"/>
          </a:p>
        </p:txBody>
      </p:sp>
      <p:sp>
        <p:nvSpPr>
          <p:cNvPr id="3" name="Text Placeholder 2"/>
          <p:cNvSpPr>
            <a:spLocks noGrp="1"/>
          </p:cNvSpPr>
          <p:nvPr>
            <p:ph type="body" idx="1"/>
          </p:nvPr>
        </p:nvSpPr>
        <p:spPr/>
        <p:txBody>
          <a:bodyPr/>
          <a:lstStyle/>
          <a:p>
            <a:r>
              <a:rPr lang="en-US" dirty="0" smtClean="0"/>
              <a:t>Transportation</a:t>
            </a:r>
            <a:endParaRPr lang="en-US" dirty="0"/>
          </a:p>
        </p:txBody>
      </p:sp>
      <p:sp>
        <p:nvSpPr>
          <p:cNvPr id="5" name="Text Placeholder 4"/>
          <p:cNvSpPr>
            <a:spLocks noGrp="1"/>
          </p:cNvSpPr>
          <p:nvPr>
            <p:ph type="body" sz="quarter" idx="3"/>
          </p:nvPr>
        </p:nvSpPr>
        <p:spPr/>
        <p:txBody>
          <a:bodyPr>
            <a:normAutofit/>
          </a:bodyPr>
          <a:lstStyle/>
          <a:p>
            <a:r>
              <a:rPr lang="en-US" dirty="0" smtClean="0"/>
              <a:t>Childcare </a:t>
            </a:r>
            <a:endParaRPr lang="en-US" dirty="0"/>
          </a:p>
        </p:txBody>
      </p:sp>
      <p:pic>
        <p:nvPicPr>
          <p:cNvPr id="3074" name="Picture 2" descr="C:\Program Files\Microsoft Office\MEDIA\CAGCAT10\j0183328.wmf"/>
          <p:cNvPicPr>
            <a:picLocks noGrp="1" noChangeAspect="1" noChangeArrowheads="1"/>
          </p:cNvPicPr>
          <p:nvPr>
            <p:ph sz="half" idx="2"/>
          </p:nvPr>
        </p:nvPicPr>
        <p:blipFill>
          <a:blip r:embed="rId2" cstate="print"/>
          <a:srcRect/>
          <a:stretch>
            <a:fillRect/>
          </a:stretch>
        </p:blipFill>
        <p:spPr bwMode="auto">
          <a:xfrm>
            <a:off x="838200" y="2286000"/>
            <a:ext cx="2667000" cy="1447800"/>
          </a:xfrm>
          <a:prstGeom prst="rect">
            <a:avLst/>
          </a:prstGeom>
          <a:noFill/>
        </p:spPr>
      </p:pic>
      <p:pic>
        <p:nvPicPr>
          <p:cNvPr id="3075" name="Picture 3" descr="C:\Users\alreid.FCSS.001\AppData\Local\Microsoft\Windows\Temporary Internet Files\Content.IE5\HDIZFA22\MC900383826[1].wmf"/>
          <p:cNvPicPr>
            <a:picLocks noChangeAspect="1" noChangeArrowheads="1"/>
          </p:cNvPicPr>
          <p:nvPr/>
        </p:nvPicPr>
        <p:blipFill>
          <a:blip r:embed="rId3" cstate="print"/>
          <a:srcRect/>
          <a:stretch>
            <a:fillRect/>
          </a:stretch>
        </p:blipFill>
        <p:spPr bwMode="auto">
          <a:xfrm>
            <a:off x="228600" y="4038600"/>
            <a:ext cx="3799941" cy="1629027"/>
          </a:xfrm>
          <a:prstGeom prst="rect">
            <a:avLst/>
          </a:prstGeom>
          <a:noFill/>
        </p:spPr>
      </p:pic>
      <p:pic>
        <p:nvPicPr>
          <p:cNvPr id="3076" name="Picture 4" descr="C:\Users\alreid.FCSS.001\AppData\Local\Microsoft\Windows\Temporary Internet Files\Content.IE5\LD2V55I8\MC900289970[1].wmf"/>
          <p:cNvPicPr>
            <a:picLocks noGrp="1" noChangeAspect="1" noChangeArrowheads="1"/>
          </p:cNvPicPr>
          <p:nvPr>
            <p:ph sz="quarter" idx="4"/>
          </p:nvPr>
        </p:nvPicPr>
        <p:blipFill>
          <a:blip r:embed="rId4" cstate="print"/>
          <a:srcRect/>
          <a:stretch>
            <a:fillRect/>
          </a:stretch>
        </p:blipFill>
        <p:spPr bwMode="auto">
          <a:xfrm>
            <a:off x="3581400" y="2743200"/>
            <a:ext cx="3733800" cy="20574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25762"/>
          </a:xfrm>
        </p:spPr>
        <p:txBody>
          <a:bodyPr/>
          <a:lstStyle/>
          <a:p>
            <a:r>
              <a:rPr lang="en-US" dirty="0" smtClean="0"/>
              <a:t>Questions?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Parental Involvement Ensures…</a:t>
            </a:r>
            <a:endParaRPr lang="en-US" dirty="0"/>
          </a:p>
        </p:txBody>
      </p:sp>
      <p:sp>
        <p:nvSpPr>
          <p:cNvPr id="3" name="Content Placeholder 2"/>
          <p:cNvSpPr>
            <a:spLocks noGrp="1"/>
          </p:cNvSpPr>
          <p:nvPr>
            <p:ph idx="1"/>
          </p:nvPr>
        </p:nvSpPr>
        <p:spPr/>
        <p:txBody>
          <a:bodyPr>
            <a:normAutofit/>
          </a:bodyPr>
          <a:lstStyle/>
          <a:p>
            <a:r>
              <a:rPr lang="en-US" sz="2400" dirty="0" smtClean="0"/>
              <a:t>That you play an essential role in assisting your child’s learning; </a:t>
            </a:r>
          </a:p>
          <a:p>
            <a:r>
              <a:rPr lang="en-US" sz="2400" dirty="0" smtClean="0"/>
              <a:t>That you are encouraged to be actively involved in your child’s education at school;</a:t>
            </a:r>
          </a:p>
          <a:p>
            <a:r>
              <a:rPr lang="en-US" sz="2400" dirty="0" smtClean="0"/>
              <a:t>That you are full partners in your child’s education and are included, as appropriate, in decision-making and on advisory committees to assist in the education of your child;</a:t>
            </a:r>
          </a:p>
          <a:p>
            <a:r>
              <a:rPr lang="en-US" sz="2400" dirty="0" smtClean="0"/>
              <a:t>The carrying out of other activities, such as those described in section 1118 of the Elementary and Secondary Education Act.</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You Be Involved in Decision-Making?</a:t>
            </a:r>
            <a:endParaRPr lang="en-US" dirty="0"/>
          </a:p>
        </p:txBody>
      </p:sp>
      <p:sp>
        <p:nvSpPr>
          <p:cNvPr id="3" name="Content Placeholder 2"/>
          <p:cNvSpPr>
            <a:spLocks noGrp="1"/>
          </p:cNvSpPr>
          <p:nvPr>
            <p:ph idx="1"/>
          </p:nvPr>
        </p:nvSpPr>
        <p:spPr/>
        <p:txBody>
          <a:bodyPr/>
          <a:lstStyle/>
          <a:p>
            <a:r>
              <a:rPr lang="en-US" dirty="0" smtClean="0"/>
              <a:t>Learn about the district’s Consolidated Application/CLIP and provide feedback.</a:t>
            </a:r>
          </a:p>
          <a:p>
            <a:r>
              <a:rPr lang="en-US" dirty="0" smtClean="0"/>
              <a:t>Learn about _______’s Title I Plan and provide feedback.</a:t>
            </a:r>
          </a:p>
          <a:p>
            <a:r>
              <a:rPr lang="en-US" dirty="0" smtClean="0"/>
              <a:t>Help to draft ______’s Parent Involvement Policy and Compact.</a:t>
            </a:r>
          </a:p>
          <a:p>
            <a:r>
              <a:rPr lang="en-US" dirty="0" smtClean="0"/>
              <a:t>Provide feedback concerning how Title I funds should be spent.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Consolidated Application</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The Consolidated Application is Forsyth County’s application for funding for federal programs. These include Title I A, Migrant, McKinney-Vento, Title II A (Highly Qualified Teachers), Title III (ESOL), and Special Education.</a:t>
            </a:r>
          </a:p>
          <a:p>
            <a:r>
              <a:rPr lang="en-US" dirty="0" smtClean="0"/>
              <a:t>This application for multiple programs eliminates the need for many single applications and helps to focus all programs on the same goals.</a:t>
            </a:r>
          </a:p>
          <a:p>
            <a:r>
              <a:rPr lang="en-US" dirty="0" smtClean="0"/>
              <a:t>The major section of the application is the planning document, the Comprehensive Improvement Plan. Descriptors detail how federal programs and federal funds are used to supplement the instructional program at the system and school levels.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4000" b="1" dirty="0" smtClean="0"/>
              <a:t>An Example of a Plan Descriptor</a:t>
            </a:r>
            <a:endParaRPr lang="en-US" sz="4000" b="1" dirty="0"/>
          </a:p>
        </p:txBody>
      </p:sp>
      <p:sp>
        <p:nvSpPr>
          <p:cNvPr id="3" name="Content Placeholder 2"/>
          <p:cNvSpPr>
            <a:spLocks noGrp="1"/>
          </p:cNvSpPr>
          <p:nvPr>
            <p:ph idx="1"/>
          </p:nvPr>
        </p:nvSpPr>
        <p:spPr>
          <a:xfrm>
            <a:off x="381000" y="1295400"/>
            <a:ext cx="8229600" cy="4724400"/>
          </a:xfrm>
        </p:spPr>
        <p:txBody>
          <a:bodyPr>
            <a:normAutofit fontScale="85000" lnSpcReduction="10000"/>
          </a:bodyPr>
          <a:lstStyle/>
          <a:p>
            <a:r>
              <a:rPr lang="en-US" dirty="0" smtClean="0"/>
              <a:t>Descriptor Question - How will the district provide additional support to individual students identified as needing help in meeting the Common Core Georgia Performance Standards.</a:t>
            </a:r>
          </a:p>
          <a:p>
            <a:pPr>
              <a:buNone/>
            </a:pPr>
            <a:endParaRPr lang="en-US" dirty="0" smtClean="0"/>
          </a:p>
          <a:p>
            <a:r>
              <a:rPr lang="en-US" i="1" dirty="0" smtClean="0"/>
              <a:t>Additional teachers will be hired to support academically needy students in 5 Title I schools.  Appropriate instructional models are implemented.  All Title I teachers are certified and highly qualified.  Supplemental ,research-based materials are used to support students struggling in math and reading.</a:t>
            </a:r>
            <a:endParaRPr lang="en-US"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5"/>
          <p:cNvSpPr>
            <a:spLocks noGrp="1"/>
          </p:cNvSpPr>
          <p:nvPr>
            <p:ph type="dt" sz="quarter" idx="12"/>
          </p:nvPr>
        </p:nvSpPr>
        <p:spPr/>
        <p:txBody>
          <a:bodyPr/>
          <a:lstStyle/>
          <a:p>
            <a:fld id="{BAED1F5D-8FED-4AEB-90B6-CEF59FD7CF54}" type="datetime1">
              <a:rPr lang="en-US"/>
              <a:pPr/>
              <a:t>5/15/2014</a:t>
            </a:fld>
            <a:endParaRPr lang="en-US"/>
          </a:p>
        </p:txBody>
      </p:sp>
      <p:sp>
        <p:nvSpPr>
          <p:cNvPr id="15362" name="Rectangle 1026"/>
          <p:cNvSpPr>
            <a:spLocks noGrp="1" noChangeArrowheads="1"/>
          </p:cNvSpPr>
          <p:nvPr>
            <p:ph type="title"/>
          </p:nvPr>
        </p:nvSpPr>
        <p:spPr>
          <a:xfrm>
            <a:off x="457200" y="274638"/>
            <a:ext cx="8229600" cy="1477962"/>
          </a:xfrm>
          <a:noFill/>
          <a:ln/>
        </p:spPr>
        <p:txBody>
          <a:bodyPr>
            <a:noAutofit/>
          </a:bodyPr>
          <a:lstStyle/>
          <a:p>
            <a:r>
              <a:rPr lang="en-US" sz="3200" b="1" dirty="0" smtClean="0"/>
              <a:t>Comprehensive LEA Improvement Plan</a:t>
            </a:r>
            <a:br>
              <a:rPr lang="en-US" sz="3200" b="1" dirty="0" smtClean="0"/>
            </a:br>
            <a:r>
              <a:rPr lang="en-US" sz="3200" b="1" dirty="0" smtClean="0"/>
              <a:t>(CLIP)</a:t>
            </a:r>
            <a:endParaRPr lang="en-US" sz="3200" b="1" dirty="0"/>
          </a:p>
        </p:txBody>
      </p:sp>
      <p:sp>
        <p:nvSpPr>
          <p:cNvPr id="15363" name="Rectangle 1027"/>
          <p:cNvSpPr>
            <a:spLocks noGrp="1" noChangeArrowheads="1"/>
          </p:cNvSpPr>
          <p:nvPr>
            <p:ph type="body" idx="1"/>
          </p:nvPr>
        </p:nvSpPr>
        <p:spPr>
          <a:xfrm>
            <a:off x="685800" y="1828800"/>
            <a:ext cx="7540625" cy="4495800"/>
          </a:xfrm>
          <a:noFill/>
          <a:ln/>
        </p:spPr>
        <p:txBody>
          <a:bodyPr>
            <a:normAutofit fontScale="85000" lnSpcReduction="10000"/>
          </a:bodyPr>
          <a:lstStyle/>
          <a:p>
            <a:r>
              <a:rPr lang="en-US" dirty="0" smtClean="0"/>
              <a:t>The CLIP describes how the system plans to meet the goals that are described in the plan. There are 5 goals based upon the Elementary and Secondary School Education Act and No Child Left Behind. There are 4 IDEA (Special Education) goals.</a:t>
            </a:r>
          </a:p>
          <a:p>
            <a:r>
              <a:rPr lang="en-US" dirty="0" smtClean="0"/>
              <a:t>The system develops a plan to meet each goal.  The plan includes yearly, measurable objectives, actions, and evaluation methods.</a:t>
            </a:r>
          </a:p>
          <a:p>
            <a:r>
              <a:rPr lang="en-US" dirty="0" smtClean="0"/>
              <a:t>Within the Consolidated Application, all Title I expenditures are included.</a:t>
            </a:r>
          </a:p>
          <a:p>
            <a:endParaRPr lang="en-US" dirty="0" smtClean="0"/>
          </a:p>
          <a:p>
            <a:endParaRPr lang="en-US" dirty="0" smtClean="0"/>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arn(outHorizontal)">
                                      <p:cBhvr>
                                        <p:cTn id="7" dur="500"/>
                                        <p:tgtEl>
                                          <p:spTgt spid="15362"/>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anim calcmode="lin" valueType="num">
                                      <p:cBhvr additive="base">
                                        <p:cTn id="11" dur="5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15363">
                                            <p:txEl>
                                              <p:pRg st="1" end="1"/>
                                            </p:txEl>
                                          </p:spTgt>
                                        </p:tgtEl>
                                        <p:attrNameLst>
                                          <p:attrName>style.visibility</p:attrName>
                                        </p:attrNameLst>
                                      </p:cBhvr>
                                      <p:to>
                                        <p:strVal val="visible"/>
                                      </p:to>
                                    </p:set>
                                    <p:anim calcmode="lin" valueType="num">
                                      <p:cBhvr additive="base">
                                        <p:cTn id="16" dur="500" fill="hold"/>
                                        <p:tgtEl>
                                          <p:spTgt spid="15363">
                                            <p:txEl>
                                              <p:pRg st="1" end="1"/>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grpId="0" nodeType="after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 calcmode="lin" valueType="num">
                                      <p:cBhvr additive="base">
                                        <p:cTn id="21" dur="500" fill="hold"/>
                                        <p:tgtEl>
                                          <p:spTgt spid="15363">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autoUpdateAnimBg="0"/>
      <p:bldP spid="15363"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ESEA Goals in the CLIP </a:t>
            </a:r>
            <a:endParaRPr lang="en-US" dirty="0"/>
          </a:p>
        </p:txBody>
      </p:sp>
      <p:sp>
        <p:nvSpPr>
          <p:cNvPr id="3" name="Content Placeholder 2"/>
          <p:cNvSpPr>
            <a:spLocks noGrp="1"/>
          </p:cNvSpPr>
          <p:nvPr>
            <p:ph idx="1"/>
          </p:nvPr>
        </p:nvSpPr>
        <p:spPr/>
        <p:txBody>
          <a:bodyPr/>
          <a:lstStyle/>
          <a:p>
            <a:r>
              <a:rPr lang="en-US" sz="2400" dirty="0" smtClean="0"/>
              <a:t>All students will reach high standards, at a minimum attaining proficiency or better in reading, language arts, and math.</a:t>
            </a:r>
          </a:p>
          <a:p>
            <a:r>
              <a:rPr lang="en-US" sz="2400" dirty="0" smtClean="0"/>
              <a:t>All limited English proficient students will become proficient in English and reach high academic standards, at a minimum attaining proficiency or better in reading/ELA and math.</a:t>
            </a:r>
          </a:p>
          <a:p>
            <a:r>
              <a:rPr lang="en-US" sz="2400" dirty="0" smtClean="0"/>
              <a:t>All students will be taught by highly qualified teachers.</a:t>
            </a:r>
          </a:p>
          <a:p>
            <a:r>
              <a:rPr lang="en-US" sz="2400" dirty="0" smtClean="0"/>
              <a:t>All students will be educated in learning environments that are safe, drug free, and conducive to learning.</a:t>
            </a:r>
          </a:p>
          <a:p>
            <a:r>
              <a:rPr lang="en-US" sz="2400" dirty="0" smtClean="0"/>
              <a:t>All students will graduate from high school</a:t>
            </a:r>
            <a:r>
              <a:rPr lang="en-US" sz="2000"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Comprehensive LEA Improvement Plan Process</a:t>
            </a:r>
            <a:endParaRPr lang="en-US" b="1" dirty="0"/>
          </a:p>
        </p:txBody>
      </p:sp>
      <p:sp>
        <p:nvSpPr>
          <p:cNvPr id="3" name="Content Placeholder 2"/>
          <p:cNvSpPr>
            <a:spLocks noGrp="1"/>
          </p:cNvSpPr>
          <p:nvPr>
            <p:ph idx="1"/>
          </p:nvPr>
        </p:nvSpPr>
        <p:spPr>
          <a:xfrm>
            <a:off x="457200" y="1676400"/>
            <a:ext cx="8229600" cy="4953000"/>
          </a:xfrm>
        </p:spPr>
        <p:txBody>
          <a:bodyPr>
            <a:normAutofit fontScale="92500" lnSpcReduction="10000"/>
          </a:bodyPr>
          <a:lstStyle/>
          <a:p>
            <a:r>
              <a:rPr lang="en-US" dirty="0" smtClean="0"/>
              <a:t>An annual review of all testing data and system and school demographics takes place.</a:t>
            </a:r>
          </a:p>
          <a:p>
            <a:r>
              <a:rPr lang="en-US" dirty="0" smtClean="0"/>
              <a:t>The plan is reviewed for progress toward the five ESEA goals. </a:t>
            </a:r>
          </a:p>
          <a:p>
            <a:r>
              <a:rPr lang="en-US" dirty="0" smtClean="0"/>
              <a:t>A team is organized to make revisions to the plan based on current data and feedback from stakeholders.</a:t>
            </a:r>
          </a:p>
          <a:p>
            <a:r>
              <a:rPr lang="en-US" dirty="0" smtClean="0"/>
              <a:t>Community surveys and needs assessment surveys from Title I schools and parent workshops are analyzed, and the feedback is used in revisions. (We need your input!)</a:t>
            </a:r>
          </a:p>
          <a:p>
            <a:endParaRPr lang="en-US" dirty="0" smtClean="0"/>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hool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D422E2F8-B207-4889-B977-17F66B920FE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31F102A-B662-4F35-87CA-9592E24D31BF}">
  <ds:schemaRefs>
    <ds:schemaRef ds:uri="http://schemas.microsoft.com/sharepoint/v3/contenttype/forms"/>
  </ds:schemaRefs>
</ds:datastoreItem>
</file>

<file path=customXml/itemProps3.xml><?xml version="1.0" encoding="utf-8"?>
<ds:datastoreItem xmlns:ds="http://schemas.openxmlformats.org/officeDocument/2006/customXml" ds:itemID="{1F92B387-EE02-459B-8CB8-C51C71DE7F15}">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school presentation</Template>
  <TotalTime>1764</TotalTime>
  <Words>1643</Words>
  <Application>Microsoft Office PowerPoint</Application>
  <PresentationFormat>On-screen Show (4:3)</PresentationFormat>
  <Paragraphs>136</Paragraphs>
  <Slides>26</Slides>
  <Notes>7</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school presentation</vt:lpstr>
      <vt:lpstr>Title I: Planning for 2014-2015</vt:lpstr>
      <vt:lpstr>What Is Parent Involvement?</vt:lpstr>
      <vt:lpstr>Parental Involvement Ensures…</vt:lpstr>
      <vt:lpstr>How Can You Be Involved in Decision-Making?</vt:lpstr>
      <vt:lpstr>Consolidated Application</vt:lpstr>
      <vt:lpstr>An Example of a Plan Descriptor</vt:lpstr>
      <vt:lpstr>Comprehensive LEA Improvement Plan (CLIP)</vt:lpstr>
      <vt:lpstr>ESEA Goals in the CLIP </vt:lpstr>
      <vt:lpstr>The Comprehensive LEA Improvement Plan Process</vt:lpstr>
      <vt:lpstr>An Example of an Implementation Plan </vt:lpstr>
      <vt:lpstr>CLIP Timeline</vt:lpstr>
      <vt:lpstr>Schoolwide Title I Plan</vt:lpstr>
      <vt:lpstr>School’s Data and Goals</vt:lpstr>
      <vt:lpstr>Suggestions for the Plan</vt:lpstr>
      <vt:lpstr> Some Current Uses of Title I Instructional Funds </vt:lpstr>
      <vt:lpstr> You Play an Important Role in Developing Our Parent Involvement Program!</vt:lpstr>
      <vt:lpstr>We Need Your Feedback to Develop our Parent Compact and Policy!</vt:lpstr>
      <vt:lpstr>Parent Involvement Policy</vt:lpstr>
      <vt:lpstr>The Compact and Policy will…</vt:lpstr>
      <vt:lpstr>We need your feedback…</vt:lpstr>
      <vt:lpstr>Required Parent Involvement  Set Aside</vt:lpstr>
      <vt:lpstr>FY 14 Parent Involvement Set Aside</vt:lpstr>
      <vt:lpstr>Workshops to Help Teachers and Parents</vt:lpstr>
      <vt:lpstr>Resources for Parents…</vt:lpstr>
      <vt:lpstr>Funds for Transportation, Childcare, and Translation…</vt:lpstr>
      <vt:lpstr>Questions?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Comprehensive Improvement Plan</dc:title>
  <dc:creator>Roger</dc:creator>
  <cp:lastModifiedBy>kgunter</cp:lastModifiedBy>
  <cp:revision>123</cp:revision>
  <dcterms:created xsi:type="dcterms:W3CDTF">2011-07-15T03:03:20Z</dcterms:created>
  <dcterms:modified xsi:type="dcterms:W3CDTF">2014-05-15T15:51:03Z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TC300061479990</vt:lpwstr>
  </property>
</Properties>
</file>