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75" r:id="rId6"/>
    <p:sldId id="259" r:id="rId7"/>
    <p:sldId id="268" r:id="rId8"/>
    <p:sldId id="269" r:id="rId9"/>
    <p:sldId id="276" r:id="rId10"/>
    <p:sldId id="278" r:id="rId11"/>
    <p:sldId id="262" r:id="rId12"/>
    <p:sldId id="273" r:id="rId13"/>
    <p:sldId id="279" r:id="rId14"/>
    <p:sldId id="280" r:id="rId15"/>
    <p:sldId id="281" r:id="rId16"/>
    <p:sldId id="282" r:id="rId17"/>
    <p:sldId id="283" r:id="rId18"/>
    <p:sldId id="274" r:id="rId19"/>
    <p:sldId id="263" r:id="rId20"/>
    <p:sldId id="271" r:id="rId21"/>
    <p:sldId id="264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86444" autoAdjust="0"/>
  </p:normalViewPr>
  <p:slideViewPr>
    <p:cSldViewPr>
      <p:cViewPr varScale="1">
        <p:scale>
          <a:sx n="73" d="100"/>
          <a:sy n="73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6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E0F1-8CAC-4B31-BB19-B47D863202EB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1B3FB-4205-43FD-8BC0-2FD41930BB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B3FB-4205-43FD-8BC0-2FD41930BB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B3FB-4205-43FD-8BC0-2FD41930BB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B3FB-4205-43FD-8BC0-2FD41930BB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1B3FB-4205-43FD-8BC0-2FD41930BB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B67F2F-BD49-46D2-A693-127457287BA6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652DA-9705-4304-A42F-7568F38002E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07BBCC-5974-4829-8D28-30EF788D30DA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BC3B3-E8A9-42EA-8EC9-6CC02FACBECE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4EA7A-07E6-4216-91CF-78F427976E89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7513BD-B983-42F9-B99A-9DE60752E8CA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DED05F-1E33-4F96-A107-5D4B5772A016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A2ECD0-F27F-4D79-A7B0-4F97689DC2B4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335899-9EEB-4431-A2EC-B0D2D328C2FF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2205D9-2DCE-43C8-A624-33572B7C8ADE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349E4B-E4AF-4956-9C51-499E57648346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236880-854D-42D7-848A-985E31355C49}" type="datetime1">
              <a:rPr lang="en-US" smtClean="0"/>
              <a:pPr/>
              <a:t>9/9/2014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BBADE9-4C80-4DCE-9C7A-4D00155D0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syth.k12.ga.us/page/316" TargetMode="External"/><Relationship Id="rId2" Type="http://schemas.openxmlformats.org/officeDocument/2006/relationships/hyperlink" Target="http://www.forsyth.k12.ga.us/Page/66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ummingoprc.weebly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sanfilippo@forsyth.k12.ga.us" TargetMode="External"/><Relationship Id="rId7" Type="http://schemas.openxmlformats.org/officeDocument/2006/relationships/hyperlink" Target="mailto:mlmartin@forsyth.k12.ga.us" TargetMode="External"/><Relationship Id="rId2" Type="http://schemas.openxmlformats.org/officeDocument/2006/relationships/hyperlink" Target="mailto:joprice@forsyth.k12.ga.u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gunter@forsyth.k12.ga.us" TargetMode="External"/><Relationship Id="rId5" Type="http://schemas.openxmlformats.org/officeDocument/2006/relationships/hyperlink" Target="mailto:kcaldwell@forsyth.k12.ga.us" TargetMode="External"/><Relationship Id="rId4" Type="http://schemas.openxmlformats.org/officeDocument/2006/relationships/hyperlink" Target="mailto:LQuinones-Caraballo@forsyth.k12.ga.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2014-2015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1066800"/>
            <a:ext cx="7696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Cumming Elementary </a:t>
            </a:r>
            <a:r>
              <a:rPr lang="en-US" sz="5500" dirty="0" err="1" smtClean="0"/>
              <a:t>Schoolwide</a:t>
            </a:r>
            <a:r>
              <a:rPr lang="en-US" sz="5500" dirty="0" smtClean="0"/>
              <a:t> </a:t>
            </a:r>
          </a:p>
          <a:p>
            <a:pPr algn="ctr"/>
            <a:r>
              <a:rPr lang="en-US" sz="5500" dirty="0" smtClean="0"/>
              <a:t>Title I Program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Forsyth County Interim Assessments</a:t>
            </a:r>
          </a:p>
          <a:p>
            <a:pPr lvl="1"/>
            <a:r>
              <a:rPr lang="en-US" dirty="0" smtClean="0"/>
              <a:t>Grades 2-5</a:t>
            </a:r>
          </a:p>
          <a:p>
            <a:pPr lvl="1"/>
            <a:r>
              <a:rPr lang="en-US" dirty="0" smtClean="0"/>
              <a:t>Pre-Assessment (August 2014)</a:t>
            </a:r>
          </a:p>
          <a:p>
            <a:pPr lvl="1"/>
            <a:r>
              <a:rPr lang="en-US" dirty="0" smtClean="0"/>
              <a:t>Post-Assessment (May 2015)</a:t>
            </a:r>
          </a:p>
          <a:p>
            <a:r>
              <a:rPr lang="en-US" dirty="0" smtClean="0"/>
              <a:t>Georgia Milestones</a:t>
            </a:r>
          </a:p>
          <a:p>
            <a:pPr lvl="1"/>
            <a:r>
              <a:rPr lang="en-US" dirty="0" smtClean="0"/>
              <a:t>Grades 3-5</a:t>
            </a:r>
          </a:p>
          <a:p>
            <a:pPr lvl="1"/>
            <a:r>
              <a:rPr lang="en-US" dirty="0" smtClean="0"/>
              <a:t>Taking the place of CRCT</a:t>
            </a:r>
          </a:p>
          <a:p>
            <a:pPr lvl="1"/>
            <a:r>
              <a:rPr lang="en-US" dirty="0" smtClean="0"/>
              <a:t>English language arts, Math, Science, Social Studies</a:t>
            </a:r>
          </a:p>
          <a:p>
            <a:pPr lvl="1"/>
            <a:r>
              <a:rPr lang="en-US" dirty="0" smtClean="0"/>
              <a:t>Writing will be a component of all tests</a:t>
            </a:r>
          </a:p>
          <a:p>
            <a:pPr lvl="1"/>
            <a:r>
              <a:rPr lang="en-US" dirty="0" smtClean="0"/>
              <a:t>Part of SLOs for 4 &amp; 5</a:t>
            </a:r>
          </a:p>
          <a:p>
            <a:pPr lvl="1"/>
            <a:r>
              <a:rPr lang="en-US" dirty="0" smtClean="0"/>
              <a:t>Proficiency Levels: Needs additional support, on track, commendable </a:t>
            </a:r>
          </a:p>
          <a:p>
            <a:r>
              <a:rPr lang="en-US" dirty="0" err="1" smtClean="0"/>
              <a:t>Fountas</a:t>
            </a:r>
            <a:r>
              <a:rPr lang="en-US" dirty="0" smtClean="0"/>
              <a:t> &amp; </a:t>
            </a:r>
            <a:r>
              <a:rPr lang="en-US" dirty="0" err="1" smtClean="0"/>
              <a:t>Pinnell</a:t>
            </a:r>
            <a:r>
              <a:rPr lang="en-US" dirty="0" smtClean="0"/>
              <a:t> Reading Levels</a:t>
            </a:r>
          </a:p>
          <a:p>
            <a:pPr lvl="1"/>
            <a:r>
              <a:rPr lang="en-US" dirty="0" smtClean="0"/>
              <a:t>K-5</a:t>
            </a:r>
          </a:p>
          <a:p>
            <a:pPr lvl="1"/>
            <a:r>
              <a:rPr lang="en-US" dirty="0" smtClean="0"/>
              <a:t>Part of SLOs for K-3</a:t>
            </a:r>
          </a:p>
          <a:p>
            <a:pPr lvl="1"/>
            <a:r>
              <a:rPr lang="en-US" dirty="0" smtClean="0"/>
              <a:t>Proficiency Level set per grade level by county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Assessments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Technology Resources: laptops, iPods, </a:t>
            </a:r>
            <a:r>
              <a:rPr lang="en-US" sz="3200" dirty="0" err="1" smtClean="0"/>
              <a:t>iPads</a:t>
            </a:r>
            <a:r>
              <a:rPr lang="en-US" sz="3200" dirty="0" smtClean="0"/>
              <a:t>, learning programs</a:t>
            </a:r>
          </a:p>
          <a:p>
            <a:r>
              <a:rPr lang="en-US" sz="3200" dirty="0" smtClean="0"/>
              <a:t>Academic Programs: Imagine It!, </a:t>
            </a:r>
            <a:r>
              <a:rPr lang="en-US" sz="3200" dirty="0" smtClean="0"/>
              <a:t>Leveled Literacy Intervention, </a:t>
            </a:r>
            <a:r>
              <a:rPr lang="en-US" sz="3200" dirty="0" err="1" smtClean="0"/>
              <a:t>Headsprout</a:t>
            </a:r>
            <a:r>
              <a:rPr lang="en-US" sz="3200" dirty="0" smtClean="0"/>
              <a:t>, Reading Assistant, math interventions</a:t>
            </a:r>
            <a:endParaRPr lang="en-US" sz="3200" dirty="0" smtClean="0"/>
          </a:p>
          <a:p>
            <a:r>
              <a:rPr lang="en-US" sz="3200" dirty="0" smtClean="0"/>
              <a:t>Learning Games/Materials</a:t>
            </a:r>
          </a:p>
          <a:p>
            <a:r>
              <a:rPr lang="en-US" sz="3200" dirty="0" smtClean="0"/>
              <a:t>Additional Staff </a:t>
            </a:r>
            <a:endParaRPr lang="en-US" dirty="0" smtClean="0"/>
          </a:p>
          <a:p>
            <a:r>
              <a:rPr lang="en-US" sz="3200" dirty="0" smtClean="0"/>
              <a:t>Parent Resource Center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CES spend Title I funds?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District &amp; School Policies communicate the following goals that promote partnerships with all families:</a:t>
            </a:r>
          </a:p>
          <a:p>
            <a:pPr lvl="1"/>
            <a:r>
              <a:rPr lang="en-US" dirty="0" smtClean="0"/>
              <a:t>Open lines of communication between district, school, and home</a:t>
            </a:r>
          </a:p>
          <a:p>
            <a:pPr lvl="1"/>
            <a:r>
              <a:rPr lang="en-US" dirty="0" smtClean="0"/>
              <a:t>Numerous opportunities for parents to be involved in decision making and receive guidance to support their Title I child’s academic progress</a:t>
            </a:r>
          </a:p>
          <a:p>
            <a:pPr lvl="1"/>
            <a:r>
              <a:rPr lang="en-US" dirty="0" smtClean="0"/>
              <a:t>Ongoing feedback to constantly meet the changing needs of all families in supporting their child’s academic success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School-Parent-Student Compact communicates goals the school, parent, and student will strive to achieve to ensure academic success for all.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Involvement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G1Polic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11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G2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8" y="0"/>
            <a:ext cx="90746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PG3Poli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97"/>
            <a:ext cx="9144000" cy="6836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pg1Comp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pg2compa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4" y="11921"/>
            <a:ext cx="8917432" cy="68341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Title I schools must set aside money for parent involvement</a:t>
            </a:r>
          </a:p>
          <a:p>
            <a:r>
              <a:rPr lang="en-US" sz="2600" dirty="0" smtClean="0"/>
              <a:t>CES’s parent involvement money is budgeted into different categories, including:</a:t>
            </a:r>
          </a:p>
          <a:p>
            <a:pPr lvl="1"/>
            <a:r>
              <a:rPr lang="en-US" sz="2600" dirty="0" smtClean="0"/>
              <a:t>Parent Resources</a:t>
            </a:r>
          </a:p>
          <a:p>
            <a:pPr lvl="1"/>
            <a:r>
              <a:rPr lang="en-US" sz="2600" dirty="0" smtClean="0"/>
              <a:t>Take-Home Learning Materials</a:t>
            </a:r>
          </a:p>
          <a:p>
            <a:pPr lvl="1"/>
            <a:r>
              <a:rPr lang="en-US" sz="2600" dirty="0" smtClean="0"/>
              <a:t>Translations</a:t>
            </a:r>
          </a:p>
          <a:p>
            <a:pPr lvl="1"/>
            <a:r>
              <a:rPr lang="en-US" sz="2600" dirty="0" smtClean="0"/>
              <a:t>Childcare</a:t>
            </a:r>
          </a:p>
          <a:p>
            <a:r>
              <a:rPr lang="en-US" sz="2600" dirty="0" smtClean="0"/>
              <a:t>We value your feedback!  Please let us know what resources you would like to help your children grow in their academic success.</a:t>
            </a: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 I Parent Involvement Funding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Parent Involvement Policy</a:t>
            </a:r>
          </a:p>
          <a:p>
            <a:r>
              <a:rPr lang="en-US" sz="3200" dirty="0" smtClean="0"/>
              <a:t>School-Parent Compact</a:t>
            </a:r>
          </a:p>
          <a:p>
            <a:r>
              <a:rPr lang="en-US" sz="3200" dirty="0" smtClean="0"/>
              <a:t>Consolidated Application (Comprehensive Local Education Agency Improvement Plan)</a:t>
            </a:r>
          </a:p>
          <a:p>
            <a:r>
              <a:rPr lang="en-US" sz="3200" dirty="0" smtClean="0"/>
              <a:t>Title I </a:t>
            </a:r>
            <a:r>
              <a:rPr lang="en-US" sz="3200" dirty="0" err="1" smtClean="0"/>
              <a:t>Schoolwide</a:t>
            </a:r>
            <a:r>
              <a:rPr lang="en-US" sz="3200" dirty="0" smtClean="0"/>
              <a:t> Plan</a:t>
            </a:r>
          </a:p>
          <a:p>
            <a:r>
              <a:rPr lang="en-US" sz="3200" dirty="0" smtClean="0"/>
              <a:t>Parent Surveys (Needs Assessment)</a:t>
            </a:r>
          </a:p>
          <a:p>
            <a:r>
              <a:rPr lang="en-US" sz="3200" dirty="0" smtClean="0"/>
              <a:t>Parent Involvement Set-aside</a:t>
            </a:r>
          </a:p>
          <a:p>
            <a:pPr>
              <a:buNone/>
            </a:pPr>
            <a:r>
              <a:rPr lang="en-US" sz="3200" dirty="0" smtClean="0"/>
              <a:t>	</a:t>
            </a:r>
          </a:p>
          <a:p>
            <a:pPr>
              <a:buNone/>
            </a:pPr>
            <a:r>
              <a:rPr lang="en-US" sz="3200" dirty="0" smtClean="0"/>
              <a:t>	***Parent feedback may be given online or in written format.  </a:t>
            </a: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  <a:p>
            <a:pPr>
              <a:buNone/>
            </a:pPr>
            <a:endParaRPr lang="en-US" sz="32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Federally funded program </a:t>
            </a:r>
          </a:p>
          <a:p>
            <a:r>
              <a:rPr lang="en-US" sz="2400" dirty="0" smtClean="0"/>
              <a:t>Receive funds based on % of free &amp; reduced lunch population</a:t>
            </a:r>
          </a:p>
          <a:p>
            <a:r>
              <a:rPr lang="en-US" sz="2400" dirty="0" smtClean="0"/>
              <a:t>Students are served based on academic need.</a:t>
            </a:r>
          </a:p>
          <a:p>
            <a:r>
              <a:rPr lang="en-US" sz="2400" dirty="0" smtClean="0"/>
              <a:t>Title I programs can help:</a:t>
            </a:r>
          </a:p>
          <a:p>
            <a:pPr lvl="1"/>
            <a:r>
              <a:rPr lang="en-US" sz="2000" dirty="0" smtClean="0"/>
              <a:t>Children perform better in school.</a:t>
            </a:r>
          </a:p>
          <a:p>
            <a:pPr lvl="1"/>
            <a:r>
              <a:rPr lang="en-US" sz="2000" dirty="0" smtClean="0"/>
              <a:t>Teachers understand the needs and concerns of students and parents.</a:t>
            </a:r>
          </a:p>
          <a:p>
            <a:pPr lvl="1"/>
            <a:r>
              <a:rPr lang="en-US" sz="2000" dirty="0" smtClean="0"/>
              <a:t>Parents become more involved in their child’s education.</a:t>
            </a:r>
          </a:p>
          <a:p>
            <a:r>
              <a:rPr lang="en-US" sz="2400" dirty="0" smtClean="0"/>
              <a:t>Two types of programs: Targeted Assistance &amp; </a:t>
            </a:r>
            <a:r>
              <a:rPr lang="en-US" sz="2400" dirty="0" err="1" smtClean="0"/>
              <a:t>Schoolwide</a:t>
            </a:r>
            <a:endParaRPr lang="en-US" sz="24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Title I?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right to </a:t>
            </a:r>
            <a:r>
              <a:rPr lang="en-US" sz="2800" i="1" dirty="0" smtClean="0"/>
              <a:t>know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teachers at Cumming Elementary School are highly qualified.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The right to </a:t>
            </a:r>
            <a:r>
              <a:rPr lang="en-US" sz="2800" i="1" dirty="0" smtClean="0"/>
              <a:t>be</a:t>
            </a:r>
            <a:r>
              <a:rPr lang="en-US" sz="2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Involved at Cumming Elementary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decision maker in the education of your child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The right to </a:t>
            </a:r>
            <a:r>
              <a:rPr lang="en-US" sz="2800" i="1" dirty="0" smtClean="0"/>
              <a:t>request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Parent-Teacher conferences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Meetings to give suggestions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Rights!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CES Web page  </a:t>
            </a:r>
            <a:r>
              <a:rPr lang="en-US" dirty="0" smtClean="0">
                <a:hlinkClick r:id="rId2"/>
              </a:rPr>
              <a:t>http://www.forsyth.k12.ga.us/Page/6658</a:t>
            </a:r>
            <a:endParaRPr lang="en-US" dirty="0" smtClean="0"/>
          </a:p>
          <a:p>
            <a:r>
              <a:rPr lang="en-US" dirty="0" smtClean="0"/>
              <a:t>Information Station –hard copies (located in the CES lobby)</a:t>
            </a:r>
          </a:p>
          <a:p>
            <a:r>
              <a:rPr lang="en-US" dirty="0" smtClean="0"/>
              <a:t>Email/Phone  </a:t>
            </a:r>
          </a:p>
          <a:p>
            <a:r>
              <a:rPr lang="en-US" dirty="0" smtClean="0"/>
              <a:t>Forsyth County web page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www.forsyth.k12.ga.us/page/316</a:t>
            </a:r>
            <a:endParaRPr lang="en-US" dirty="0" smtClean="0"/>
          </a:p>
          <a:p>
            <a:r>
              <a:rPr lang="en-US" dirty="0" smtClean="0"/>
              <a:t>Cumming Online Parent Resource Center</a:t>
            </a:r>
            <a:br>
              <a:rPr lang="en-US" dirty="0" smtClean="0"/>
            </a:br>
            <a:r>
              <a:rPr lang="en-US" dirty="0" smtClean="0">
                <a:hlinkClick r:id="rId4" action="ppaction://hlinkfile"/>
              </a:rPr>
              <a:t>cummingoprc.weebly.com</a:t>
            </a:r>
            <a:endParaRPr lang="en-US" dirty="0" smtClean="0"/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information?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8200" y="1600200"/>
            <a:ext cx="37338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+mj-ea"/>
                <a:cs typeface="+mj-cs"/>
              </a:rPr>
              <a:t>Jody Price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2"/>
              </a:rPr>
              <a:t>joprice@forsyth.k12.ga.us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770-887-7749 ext 740818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a typeface="+mj-ea"/>
                <a:cs typeface="+mj-cs"/>
              </a:rPr>
              <a:t>Natalie Sanfilippo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3"/>
              </a:rPr>
              <a:t>nsanfilippo@forsyth.k12.ga.us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j-ea"/>
                <a:cs typeface="+mj-cs"/>
              </a:rPr>
              <a:t>770-887-7749 ext </a:t>
            </a:r>
            <a:r>
              <a:rPr lang="en-US" dirty="0" smtClean="0">
                <a:ea typeface="+mj-ea"/>
                <a:cs typeface="+mj-cs"/>
              </a:rPr>
              <a:t>740531</a:t>
            </a:r>
          </a:p>
          <a:p>
            <a:pPr lvl="0" algn="ctr">
              <a:spcBef>
                <a:spcPct val="0"/>
              </a:spcBef>
              <a:defRPr/>
            </a:pPr>
            <a:endParaRPr lang="en-US" dirty="0" smtClean="0"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i="1" dirty="0" smtClean="0">
                <a:latin typeface="+mj-lt"/>
              </a:rPr>
              <a:t>Translator </a:t>
            </a:r>
            <a:r>
              <a:rPr lang="en-US" i="1" dirty="0" smtClean="0">
                <a:latin typeface="+mj-lt"/>
              </a:rPr>
              <a:t>for Spanish Speaking Parents</a:t>
            </a:r>
          </a:p>
          <a:p>
            <a:pPr lvl="0" algn="ctr">
              <a:spcBef>
                <a:spcPct val="0"/>
              </a:spcBef>
            </a:pPr>
            <a:r>
              <a:rPr lang="en-US" b="1" dirty="0" smtClean="0">
                <a:latin typeface="+mj-lt"/>
              </a:rPr>
              <a:t> Lucia Quinones-Caraballo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  <a:hlinkClick r:id="rId4"/>
              </a:rPr>
              <a:t>LQuinones-Caraballo@forsyth.k12.ga.us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 770-887-7749 ext 740518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838200"/>
            <a:ext cx="4038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Kelly Caldwell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j-ea"/>
                <a:cs typeface="+mj-cs"/>
                <a:hlinkClick r:id="rId5"/>
              </a:rPr>
              <a:t>kcaldwell@forsyth.k12.ga.us</a:t>
            </a:r>
            <a:endParaRPr lang="en-US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770-887-7749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ext740252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Katy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Gunter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</a:t>
            </a:r>
            <a:r>
              <a:rPr lang="en-US" i="1" dirty="0" smtClean="0">
                <a:ea typeface="+mj-ea"/>
                <a:cs typeface="+mj-cs"/>
              </a:rPr>
              <a:t>Parent Involvement Coordinator</a:t>
            </a:r>
            <a:r>
              <a:rPr lang="en-US" dirty="0" smtClean="0">
                <a:ea typeface="+mj-ea"/>
                <a:cs typeface="+mj-cs"/>
              </a:rPr>
              <a:t>)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6"/>
              </a:rPr>
              <a:t> kgunter@forsyth.k12.ga.us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770-887-7749 ext 740537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 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Mallory Skinner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7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  <a:hlinkClick r:id="rId7"/>
              </a:rPr>
              <a:t>maskinner@forsyth.k12.ga.us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770-887-7749 ext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740214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lang="en-US" sz="2400" dirty="0" smtClean="0"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47272" y="6340475"/>
            <a:ext cx="365760" cy="365125"/>
          </a:xfrm>
        </p:spPr>
        <p:txBody>
          <a:bodyPr/>
          <a:lstStyle/>
          <a:p>
            <a:fld id="{F7BBADE9-4C80-4DCE-9C7A-4D00155D029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04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Title I Contact Information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125" indent="-255588"/>
            <a:r>
              <a:rPr lang="en-US" dirty="0" smtClean="0">
                <a:cs typeface="Helvetica" pitchFamily="34" charset="0"/>
              </a:rPr>
              <a:t>Targets identified students</a:t>
            </a:r>
          </a:p>
          <a:p>
            <a:pPr marL="365125" indent="-255588"/>
            <a:endParaRPr lang="en-US" sz="600" dirty="0" smtClean="0">
              <a:cs typeface="Helvetica" pitchFamily="34" charset="0"/>
            </a:endParaRPr>
          </a:p>
          <a:p>
            <a:pPr marL="365125" indent="-255588"/>
            <a:r>
              <a:rPr lang="en-US" dirty="0" smtClean="0">
                <a:cs typeface="Helvetica" pitchFamily="34" charset="0"/>
              </a:rPr>
              <a:t>Multiple criteria ranked list and documentation required</a:t>
            </a:r>
          </a:p>
          <a:p>
            <a:pPr marL="365125" indent="-255588"/>
            <a:endParaRPr lang="en-US" sz="600" dirty="0" smtClean="0">
              <a:cs typeface="Helvetica" pitchFamily="34" charset="0"/>
            </a:endParaRPr>
          </a:p>
          <a:p>
            <a:pPr marL="365125" indent="-255588"/>
            <a:r>
              <a:rPr lang="en-US" dirty="0" smtClean="0">
                <a:cs typeface="Helvetica" pitchFamily="34" charset="0"/>
              </a:rPr>
              <a:t>Funds used for student success in math, reading, language arts, science and social studies only</a:t>
            </a:r>
          </a:p>
          <a:p>
            <a:pPr marL="365125" indent="-255588"/>
            <a:endParaRPr lang="en-US" sz="600" dirty="0" smtClean="0">
              <a:cs typeface="Helvetica" pitchFamily="34" charset="0"/>
            </a:endParaRPr>
          </a:p>
          <a:p>
            <a:pPr marL="365125" indent="-255588"/>
            <a:r>
              <a:rPr lang="en-US" dirty="0" smtClean="0">
                <a:cs typeface="Helvetica" pitchFamily="34" charset="0"/>
              </a:rPr>
              <a:t>Qualify if above 35% free &amp; reduced lunch student population</a:t>
            </a:r>
          </a:p>
          <a:p>
            <a:pPr marL="365125" indent="-255588"/>
            <a:endParaRPr lang="en-US" sz="600" dirty="0" smtClean="0">
              <a:cs typeface="Helvetica" pitchFamily="34" charset="0"/>
            </a:endParaRPr>
          </a:p>
          <a:p>
            <a:pPr marL="365125" indent="-255588"/>
            <a:r>
              <a:rPr lang="en-US" dirty="0" smtClean="0">
                <a:cs typeface="Helvetica" pitchFamily="34" charset="0"/>
              </a:rPr>
              <a:t>Continuous planning process to target at-risk population</a:t>
            </a:r>
          </a:p>
          <a:p>
            <a:pPr marL="365125" indent="-255588"/>
            <a:endParaRPr lang="en-US" sz="600" dirty="0" smtClean="0">
              <a:cs typeface="Helvetica" pitchFamily="34" charset="0"/>
            </a:endParaRPr>
          </a:p>
          <a:p>
            <a:pPr marL="365125" indent="-255588"/>
            <a:r>
              <a:rPr lang="en-US" dirty="0" smtClean="0">
                <a:cs typeface="Helvetica" pitchFamily="34" charset="0"/>
              </a:rPr>
              <a:t>Increased documentation required to ensure </a:t>
            </a:r>
            <a:r>
              <a:rPr lang="en-US" b="1" dirty="0" smtClean="0">
                <a:cs typeface="Helvetica" pitchFamily="34" charset="0"/>
              </a:rPr>
              <a:t>only</a:t>
            </a:r>
            <a:r>
              <a:rPr lang="en-US" dirty="0" smtClean="0">
                <a:cs typeface="Helvetica" pitchFamily="34" charset="0"/>
              </a:rPr>
              <a:t> targeted population benefits from funds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Assistance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Services for </a:t>
            </a:r>
            <a:r>
              <a:rPr lang="en-US" b="1" dirty="0" smtClean="0">
                <a:cs typeface="Helvetica" pitchFamily="34" charset="0"/>
              </a:rPr>
              <a:t>ALL</a:t>
            </a:r>
            <a:r>
              <a:rPr lang="en-US" dirty="0" smtClean="0">
                <a:cs typeface="Helvetica" pitchFamily="34" charset="0"/>
              </a:rPr>
              <a:t> students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Focuses on most at-risk </a:t>
            </a:r>
            <a:r>
              <a:rPr lang="en-US" dirty="0" smtClean="0">
                <a:cs typeface="Helvetica" pitchFamily="34" charset="0"/>
              </a:rPr>
              <a:t>students (based on multiple criteria spreadsheet) </a:t>
            </a:r>
            <a:r>
              <a:rPr lang="en-US" dirty="0" smtClean="0">
                <a:cs typeface="Helvetica" pitchFamily="34" charset="0"/>
              </a:rPr>
              <a:t>but all students benefit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Class size reduction allowed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Must have above 40% free &amp; reduced lunch student population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Initial year long planning process with outside technical assistance </a:t>
            </a:r>
            <a:r>
              <a:rPr lang="en-US" dirty="0" smtClean="0">
                <a:cs typeface="Helvetica" pitchFamily="34" charset="0"/>
              </a:rPr>
              <a:t>provided</a:t>
            </a:r>
            <a:endParaRPr lang="en-US" dirty="0" smtClean="0">
              <a:cs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Funds may be combined with other federal funds for whole school reform and flexibility </a:t>
            </a:r>
            <a:r>
              <a:rPr lang="en-US" dirty="0" smtClean="0">
                <a:cs typeface="Helvetica" pitchFamily="34" charset="0"/>
              </a:rPr>
              <a:t>for </a:t>
            </a:r>
            <a:r>
              <a:rPr lang="en-US" dirty="0" smtClean="0">
                <a:cs typeface="Helvetica" pitchFamily="34" charset="0"/>
              </a:rPr>
              <a:t>the use of the funds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 smtClean="0">
                <a:cs typeface="Helvetica" pitchFamily="34" charset="0"/>
              </a:rPr>
              <a:t>Cumming Elementary has a </a:t>
            </a:r>
            <a:r>
              <a:rPr lang="en-US" b="1" dirty="0" err="1" smtClean="0">
                <a:cs typeface="Helvetica" pitchFamily="34" charset="0"/>
              </a:rPr>
              <a:t>schoolwide</a:t>
            </a:r>
            <a:r>
              <a:rPr lang="en-US" dirty="0" smtClean="0">
                <a:cs typeface="Helvetica" pitchFamily="34" charset="0"/>
              </a:rPr>
              <a:t> Title I program.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Schoolwide</a:t>
            </a:r>
            <a:r>
              <a:rPr lang="en-US" dirty="0" smtClean="0"/>
              <a:t>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Program Purpose</a:t>
            </a:r>
            <a:r>
              <a:rPr lang="en-US" dirty="0" smtClean="0"/>
              <a:t>: Support the academic success of students</a:t>
            </a:r>
          </a:p>
          <a:p>
            <a:r>
              <a:rPr lang="en-US" b="1" dirty="0" smtClean="0"/>
              <a:t>TINA</a:t>
            </a:r>
            <a:r>
              <a:rPr lang="en-US" dirty="0" smtClean="0"/>
              <a:t>: Title I Needs Assessment that ranks students as needing additional support- based on several factors including F&amp;P Reading Level, CRCT test scores, and teacher and/or parent request</a:t>
            </a:r>
          </a:p>
          <a:p>
            <a:r>
              <a:rPr lang="en-US" b="1" dirty="0" smtClean="0"/>
              <a:t>How Services are Delivered</a:t>
            </a:r>
            <a:r>
              <a:rPr lang="en-US" dirty="0" smtClean="0"/>
              <a:t>: Push-in or pull-out; during RTI; Cougar Quest (afterschool for </a:t>
            </a:r>
            <a:r>
              <a:rPr lang="en-US" dirty="0" smtClean="0"/>
              <a:t>qualifying </a:t>
            </a:r>
            <a:r>
              <a:rPr lang="en-US" dirty="0" smtClean="0"/>
              <a:t>3-5 students); </a:t>
            </a:r>
            <a:r>
              <a:rPr lang="en-US" dirty="0" err="1" smtClean="0"/>
              <a:t>KinderCamp</a:t>
            </a:r>
            <a:r>
              <a:rPr lang="en-US" dirty="0" smtClean="0"/>
              <a:t> (for qualifying rising Kindergarten students); Camp Cougar (week-long summer camp for qualifying rising 3-5 grade students)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Schoolwide</a:t>
            </a:r>
            <a:r>
              <a:rPr lang="en-US" dirty="0" smtClean="0"/>
              <a:t> Program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Georgia’s ESEA Flexibility Waiver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91440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/>
              <a:t>Cumming Elementary is a </a:t>
            </a:r>
          </a:p>
          <a:p>
            <a:pPr algn="ctr">
              <a:buNone/>
            </a:pPr>
            <a:r>
              <a:rPr lang="en-US" sz="2600" dirty="0" smtClean="0"/>
              <a:t>2013 Title I Reward School.</a:t>
            </a:r>
            <a:endParaRPr lang="en-US" sz="2600" dirty="0"/>
          </a:p>
        </p:txBody>
      </p:sp>
      <p:pic>
        <p:nvPicPr>
          <p:cNvPr id="13" name="Picture 12" descr="title i rewar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790" y="2133600"/>
            <a:ext cx="2123810" cy="2152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44958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“</a:t>
            </a:r>
            <a:r>
              <a:rPr lang="en-US" b="1" dirty="0" smtClean="0"/>
              <a:t>Highest-Performing School</a:t>
            </a:r>
            <a:r>
              <a:rPr lang="en-US" dirty="0" smtClean="0"/>
              <a:t>” is a Title I school among the 5% of Title I schools in the State that has the highest absolute performance over three years for the “all students” group on the statewide assessments.   A Highest-Performing School must have made Adequate Yearly Progress (AYP) for the “all students” group and all of its subgroups in 2011.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CES </a:t>
            </a:r>
            <a:r>
              <a:rPr lang="en-US" dirty="0" err="1" smtClean="0"/>
              <a:t>Schoolwide</a:t>
            </a:r>
            <a:r>
              <a:rPr lang="en-US" dirty="0" smtClean="0"/>
              <a:t> Title I Plan drives Title I program.</a:t>
            </a:r>
          </a:p>
          <a:p>
            <a:r>
              <a:rPr lang="en-US" dirty="0" smtClean="0"/>
              <a:t>CES Planning Team includes: Administration, Teachers, LSC members, Feedback from Parents</a:t>
            </a:r>
          </a:p>
          <a:p>
            <a:r>
              <a:rPr lang="en-US" dirty="0" smtClean="0"/>
              <a:t> Student data is analyzed for strengths and needs.</a:t>
            </a:r>
          </a:p>
          <a:p>
            <a:r>
              <a:rPr lang="en-US" dirty="0" err="1" smtClean="0"/>
              <a:t>Schoolwide</a:t>
            </a:r>
            <a:r>
              <a:rPr lang="en-US" dirty="0" smtClean="0"/>
              <a:t> goals are created based on academic needs.</a:t>
            </a:r>
          </a:p>
          <a:p>
            <a:r>
              <a:rPr lang="en-US" dirty="0" smtClean="0"/>
              <a:t>Resources are funded by Title I to support the goals outlined in the </a:t>
            </a:r>
            <a:r>
              <a:rPr lang="en-US" dirty="0" err="1" smtClean="0"/>
              <a:t>schoolwide</a:t>
            </a:r>
            <a:r>
              <a:rPr lang="en-US" dirty="0" smtClean="0"/>
              <a:t> Title I plan.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 </a:t>
            </a:r>
            <a:r>
              <a:rPr lang="en-US" dirty="0" err="1" smtClean="0"/>
              <a:t>Schoolwide</a:t>
            </a:r>
            <a:r>
              <a:rPr lang="en-US" dirty="0" smtClean="0"/>
              <a:t>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Based on </a:t>
            </a:r>
            <a:r>
              <a:rPr lang="en-US" sz="2600" dirty="0" err="1" smtClean="0"/>
              <a:t>schoolwide</a:t>
            </a:r>
            <a:r>
              <a:rPr lang="en-US" sz="2600" dirty="0" smtClean="0"/>
              <a:t> academic needs, CES has created the following goals for the </a:t>
            </a:r>
            <a:r>
              <a:rPr lang="en-US" sz="2600" dirty="0" smtClean="0"/>
              <a:t>2014-2015 </a:t>
            </a:r>
            <a:r>
              <a:rPr lang="en-US" sz="2600" dirty="0" smtClean="0"/>
              <a:t>school year:</a:t>
            </a:r>
            <a:br>
              <a:rPr lang="en-US" sz="2600" dirty="0" smtClean="0"/>
            </a:br>
            <a:endParaRPr lang="en-US" sz="26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Increase reading fluency and comprehension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Increase math problem solving skills and computation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Increase science and social studies achievement  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Updated August 26,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Core Georgia Performance Standards (</a:t>
            </a:r>
            <a:r>
              <a:rPr lang="en-US" b="1" dirty="0" smtClean="0"/>
              <a:t>CCGPS</a:t>
            </a:r>
            <a:r>
              <a:rPr lang="en-US" dirty="0" smtClean="0"/>
              <a:t>) is the English language arts and mathematics curriculum in grades K-5. </a:t>
            </a:r>
          </a:p>
          <a:p>
            <a:pPr lvl="1"/>
            <a:r>
              <a:rPr lang="en-US" dirty="0" smtClean="0"/>
              <a:t>The standards provide a consistent framework to prepare students for success in college and/or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workplace. </a:t>
            </a:r>
          </a:p>
          <a:p>
            <a:r>
              <a:rPr lang="en-US" dirty="0" smtClean="0"/>
              <a:t>Georgia Performance Standards (</a:t>
            </a:r>
            <a:r>
              <a:rPr lang="en-US" b="1" dirty="0" smtClean="0"/>
              <a:t>GPS</a:t>
            </a:r>
            <a:r>
              <a:rPr lang="en-US" dirty="0" smtClean="0"/>
              <a:t>) give clear guidelines for instruction, assessment, and student work. </a:t>
            </a:r>
          </a:p>
          <a:p>
            <a:pPr lvl="1"/>
            <a:r>
              <a:rPr lang="en-US" dirty="0" smtClean="0"/>
              <a:t>GPS is the curriculum CES follows for Social Studies and Science.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Updated September 9,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DE9-4C80-4DCE-9C7A-4D00155D02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969</TotalTime>
  <Words>1024</Words>
  <Application>Microsoft Office PowerPoint</Application>
  <PresentationFormat>On-screen Show (4:3)</PresentationFormat>
  <Paragraphs>203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 </vt:lpstr>
      <vt:lpstr>What is Title I?</vt:lpstr>
      <vt:lpstr>Targeted Assistance Program</vt:lpstr>
      <vt:lpstr>Schoolwide Program</vt:lpstr>
      <vt:lpstr>Schoolwide Program</vt:lpstr>
      <vt:lpstr>Georgia’s ESEA Flexibility Waiver</vt:lpstr>
      <vt:lpstr>CES Schoolwide Plan</vt:lpstr>
      <vt:lpstr>Academic Goals</vt:lpstr>
      <vt:lpstr>Curriculum</vt:lpstr>
      <vt:lpstr>Academic Assessments</vt:lpstr>
      <vt:lpstr>How does CES spend Title I funds?</vt:lpstr>
      <vt:lpstr>Parent Involvement</vt:lpstr>
      <vt:lpstr>Slide 13</vt:lpstr>
      <vt:lpstr>Slide 14</vt:lpstr>
      <vt:lpstr>Slide 15</vt:lpstr>
      <vt:lpstr>Slide 16</vt:lpstr>
      <vt:lpstr>Slide 17</vt:lpstr>
      <vt:lpstr>Title I Parent Involvement Funding</vt:lpstr>
      <vt:lpstr>Parent Feedback</vt:lpstr>
      <vt:lpstr>You Have Rights!</vt:lpstr>
      <vt:lpstr>Need more information?</vt:lpstr>
      <vt:lpstr>Slide 22</vt:lpstr>
    </vt:vector>
  </TitlesOfParts>
  <Company>Forsyth County School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Cumming Elementary Schoolwide Title I Program</dc:title>
  <dc:creator>bcarroll</dc:creator>
  <cp:lastModifiedBy>kgunter</cp:lastModifiedBy>
  <cp:revision>72</cp:revision>
  <dcterms:created xsi:type="dcterms:W3CDTF">2011-08-31T12:43:59Z</dcterms:created>
  <dcterms:modified xsi:type="dcterms:W3CDTF">2014-09-09T17:21:35Z</dcterms:modified>
</cp:coreProperties>
</file>